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0"/>
  </p:notesMasterIdLst>
  <p:sldIdLst>
    <p:sldId id="271" r:id="rId2"/>
    <p:sldId id="300" r:id="rId3"/>
    <p:sldId id="291" r:id="rId4"/>
    <p:sldId id="292" r:id="rId5"/>
    <p:sldId id="289" r:id="rId6"/>
    <p:sldId id="256" r:id="rId7"/>
    <p:sldId id="257" r:id="rId8"/>
    <p:sldId id="290" r:id="rId9"/>
    <p:sldId id="259" r:id="rId10"/>
    <p:sldId id="288" r:id="rId11"/>
    <p:sldId id="274" r:id="rId12"/>
    <p:sldId id="276" r:id="rId13"/>
    <p:sldId id="277" r:id="rId14"/>
    <p:sldId id="278" r:id="rId15"/>
    <p:sldId id="304" r:id="rId16"/>
    <p:sldId id="305" r:id="rId17"/>
    <p:sldId id="306" r:id="rId18"/>
    <p:sldId id="307" r:id="rId19"/>
    <p:sldId id="293" r:id="rId20"/>
    <p:sldId id="258" r:id="rId21"/>
    <p:sldId id="302" r:id="rId22"/>
    <p:sldId id="303" r:id="rId23"/>
    <p:sldId id="295" r:id="rId24"/>
    <p:sldId id="299" r:id="rId25"/>
    <p:sldId id="313" r:id="rId26"/>
    <p:sldId id="317" r:id="rId27"/>
    <p:sldId id="314" r:id="rId28"/>
    <p:sldId id="3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595"/>
    <a:srgbClr val="9DC3E6"/>
    <a:srgbClr val="2E75B6"/>
    <a:srgbClr val="03A0A9"/>
    <a:srgbClr val="005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15D78-97C5-44B1-9EAB-5AC571B4CF74}" v="3" dt="2021-03-13T01:26:11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84"/>
    <p:restoredTop sz="93701"/>
  </p:normalViewPr>
  <p:slideViewPr>
    <p:cSldViewPr snapToGrid="0" snapToObjects="1">
      <p:cViewPr>
        <p:scale>
          <a:sx n="65" d="100"/>
          <a:sy n="65" d="100"/>
        </p:scale>
        <p:origin x="288" y="-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DeSousa" userId="27656e638922603d" providerId="LiveId" clId="{08315D78-97C5-44B1-9EAB-5AC571B4CF74}"/>
    <pc:docChg chg="modSld modMainMaster">
      <pc:chgData name="Joshua DeSousa" userId="27656e638922603d" providerId="LiveId" clId="{08315D78-97C5-44B1-9EAB-5AC571B4CF74}" dt="2021-03-22T23:17:44.340" v="5" actId="1036"/>
      <pc:docMkLst>
        <pc:docMk/>
      </pc:docMkLst>
      <pc:sldChg chg="modSp mod">
        <pc:chgData name="Joshua DeSousa" userId="27656e638922603d" providerId="LiveId" clId="{08315D78-97C5-44B1-9EAB-5AC571B4CF74}" dt="2021-03-22T23:17:44.340" v="5" actId="1036"/>
        <pc:sldMkLst>
          <pc:docMk/>
          <pc:sldMk cId="1465032414" sldId="306"/>
        </pc:sldMkLst>
        <pc:graphicFrameChg chg="mod">
          <ac:chgData name="Joshua DeSousa" userId="27656e638922603d" providerId="LiveId" clId="{08315D78-97C5-44B1-9EAB-5AC571B4CF74}" dt="2021-03-22T23:17:44.340" v="5" actId="1036"/>
          <ac:graphicFrameMkLst>
            <pc:docMk/>
            <pc:sldMk cId="1465032414" sldId="306"/>
            <ac:graphicFrameMk id="10" creationId="{C3C46A25-8712-4041-91C0-8404ACB69593}"/>
          </ac:graphicFrameMkLst>
        </pc:graphicFrameChg>
      </pc:sldChg>
      <pc:sldMasterChg chg="modSp modSldLayout">
        <pc:chgData name="Joshua DeSousa" userId="27656e638922603d" providerId="LiveId" clId="{08315D78-97C5-44B1-9EAB-5AC571B4CF74}" dt="2021-03-13T01:25:38.509" v="1"/>
        <pc:sldMasterMkLst>
          <pc:docMk/>
          <pc:sldMasterMk cId="1116454535" sldId="2147483661"/>
        </pc:sldMasterMkLst>
        <pc:picChg chg="mod">
          <ac:chgData name="Joshua DeSousa" userId="27656e638922603d" providerId="LiveId" clId="{08315D78-97C5-44B1-9EAB-5AC571B4CF74}" dt="2021-03-13T00:59:03.571" v="0" actId="1366"/>
          <ac:picMkLst>
            <pc:docMk/>
            <pc:sldMasterMk cId="1116454535" sldId="2147483661"/>
            <ac:picMk id="17" creationId="{00000000-0000-0000-0000-000000000000}"/>
          </ac:picMkLst>
        </pc:picChg>
        <pc:sldLayoutChg chg="modSp">
          <pc:chgData name="Joshua DeSousa" userId="27656e638922603d" providerId="LiveId" clId="{08315D78-97C5-44B1-9EAB-5AC571B4CF74}" dt="2021-03-13T01:25:38.509" v="1"/>
          <pc:sldLayoutMkLst>
            <pc:docMk/>
            <pc:sldMasterMk cId="1116454535" sldId="2147483661"/>
            <pc:sldLayoutMk cId="43079220" sldId="2147483717"/>
          </pc:sldLayoutMkLst>
          <pc:picChg chg="mod">
            <ac:chgData name="Joshua DeSousa" userId="27656e638922603d" providerId="LiveId" clId="{08315D78-97C5-44B1-9EAB-5AC571B4CF74}" dt="2021-03-13T01:25:38.509" v="1"/>
            <ac:picMkLst>
              <pc:docMk/>
              <pc:sldMasterMk cId="1116454535" sldId="2147483661"/>
              <pc:sldLayoutMk cId="43079220" sldId="2147483717"/>
              <ac:picMk id="7" creationId="{00000000-0000-0000-0000-000000000000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raheelyounas\Desktop\PENN%20Rahe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eviH\Downloads\Penn%20National%20Gaming%20(PENN)%20-%20DCF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raheelyounas\Downloads\PENN%20vs%20SP50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eviH\Downloads\Casino%20Char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rgbClr val="075595"/>
            </a:solidFill>
            <a:ln>
              <a:noFill/>
            </a:ln>
          </c:spPr>
          <c:dPt>
            <c:idx val="0"/>
            <c:bubble3D val="0"/>
            <c:spPr>
              <a:solidFill>
                <a:srgbClr val="07559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76-3B47-9186-6D98E515ACBA}"/>
              </c:ext>
            </c:extLst>
          </c:dPt>
          <c:dPt>
            <c:idx val="1"/>
            <c:bubble3D val="0"/>
            <c:spPr>
              <a:solidFill>
                <a:srgbClr val="03A0A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76-3B47-9186-6D98E515ACBA}"/>
              </c:ext>
            </c:extLst>
          </c:dPt>
          <c:dPt>
            <c:idx val="2"/>
            <c:bubble3D val="0"/>
            <c:spPr>
              <a:solidFill>
                <a:srgbClr val="2E75B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76-3B47-9186-6D98E515ACBA}"/>
              </c:ext>
            </c:extLst>
          </c:dPt>
          <c:dPt>
            <c:idx val="3"/>
            <c:bubble3D val="0"/>
            <c:spPr>
              <a:solidFill>
                <a:srgbClr val="9DC3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A76-3B47-9186-6D98E515ACBA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A76-3B47-9186-6D98E515ACBA}"/>
              </c:ext>
            </c:extLst>
          </c:dPt>
          <c:dLbls>
            <c:dLbl>
              <c:idx val="0"/>
              <c:layout>
                <c:manualLayout>
                  <c:x val="0.14953333333333332"/>
                  <c:y val="-0.1047050520216773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76-3B47-9186-6D98E515ACBA}"/>
                </c:ext>
              </c:extLst>
            </c:dLbl>
            <c:dLbl>
              <c:idx val="1"/>
              <c:layout>
                <c:manualLayout>
                  <c:x val="-7.6528853046594986E-2"/>
                  <c:y val="0.1378633878293521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76-3B47-9186-6D98E515ACBA}"/>
                </c:ext>
              </c:extLst>
            </c:dLbl>
            <c:dLbl>
              <c:idx val="2"/>
              <c:layout>
                <c:manualLayout>
                  <c:x val="6.596594982078853E-3"/>
                  <c:y val="-2.24008934425414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76-3B47-9186-6D98E515ACBA}"/>
                </c:ext>
              </c:extLst>
            </c:dLbl>
            <c:dLbl>
              <c:idx val="3"/>
              <c:layout>
                <c:manualLayout>
                  <c:x val="1.3878494623655913E-2"/>
                  <c:y val="-1.238380860137257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A76-3B47-9186-6D98E515ACBA}"/>
                </c:ext>
              </c:extLst>
            </c:dLbl>
            <c:dLbl>
              <c:idx val="4"/>
              <c:layout>
                <c:manualLayout>
                  <c:x val="2.1356630824372761E-3"/>
                  <c:y val="2.739409278542554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A76-3B47-9186-6D98E515AC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Sheet1!$C$12:$C$16</c:f>
              <c:strCache>
                <c:ptCount val="5"/>
                <c:pt idx="0">
                  <c:v>Gaming</c:v>
                </c:pt>
                <c:pt idx="1">
                  <c:v>Food and Beverage</c:v>
                </c:pt>
                <c:pt idx="2">
                  <c:v>Hotel</c:v>
                </c:pt>
                <c:pt idx="3">
                  <c:v>Other</c:v>
                </c:pt>
                <c:pt idx="4">
                  <c:v>Racing</c:v>
                </c:pt>
              </c:strCache>
            </c:strRef>
          </c:cat>
          <c:val>
            <c:numRef>
              <c:f>Sheet1!$D$12:$D$16</c:f>
              <c:numCache>
                <c:formatCode>0.0%</c:formatCode>
                <c:ptCount val="5"/>
                <c:pt idx="0">
                  <c:v>0.80500000000000005</c:v>
                </c:pt>
                <c:pt idx="1">
                  <c:v>9.7000000000000003E-2</c:v>
                </c:pt>
                <c:pt idx="2">
                  <c:v>5.8999999999999997E-2</c:v>
                </c:pt>
                <c:pt idx="3">
                  <c:v>3.4000000000000002E-2</c:v>
                </c:pt>
                <c:pt idx="4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A76-3B47-9186-6D98E515ACB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0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151290322580633"/>
          <c:y val="0.22890316011214709"/>
          <c:w val="0.27817347670250897"/>
          <c:h val="0.490574379999196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9575982278206975"/>
          <c:w val="0.95833333333333337"/>
          <c:h val="0.443086944615565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Age</c:v>
                </c:pt>
              </c:strCache>
            </c:strRef>
          </c:tx>
          <c:spPr>
            <a:solidFill>
              <a:srgbClr val="00549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549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DB-4CA5-96B2-F2BE0F49A479}"/>
              </c:ext>
            </c:extLst>
          </c:dPt>
          <c:dPt>
            <c:idx val="2"/>
            <c:invertIfNegative val="0"/>
            <c:bubble3D val="0"/>
            <c:spPr>
              <a:solidFill>
                <a:srgbClr val="00549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DB-4CA5-96B2-F2BE0F49A479}"/>
              </c:ext>
            </c:extLst>
          </c:dPt>
          <c:dPt>
            <c:idx val="3"/>
            <c:invertIfNegative val="0"/>
            <c:bubble3D val="0"/>
            <c:spPr>
              <a:solidFill>
                <a:srgbClr val="00549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DB-4CA5-96B2-F2BE0F49A479}"/>
              </c:ext>
            </c:extLst>
          </c:dPt>
          <c:dPt>
            <c:idx val="4"/>
            <c:invertIfNegative val="0"/>
            <c:bubble3D val="0"/>
            <c:spPr>
              <a:solidFill>
                <a:srgbClr val="00549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CB2-8848-8B49-395875828A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21-34</c:v>
                </c:pt>
                <c:pt idx="1">
                  <c:v>35-44</c:v>
                </c:pt>
                <c:pt idx="2">
                  <c:v>45-54</c:v>
                </c:pt>
                <c:pt idx="3">
                  <c:v>55-64</c:v>
                </c:pt>
                <c:pt idx="4">
                  <c:v>65+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0.38</c:v>
                </c:pt>
                <c:pt idx="1">
                  <c:v>0.27</c:v>
                </c:pt>
                <c:pt idx="2">
                  <c:v>0.18</c:v>
                </c:pt>
                <c:pt idx="3">
                  <c:v>0.09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DB-4CA5-96B2-F2BE0F49A4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76446736"/>
        <c:axId val="776441936"/>
      </c:barChart>
      <c:catAx>
        <c:axId val="776446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CA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776441936"/>
        <c:crosses val="autoZero"/>
        <c:auto val="1"/>
        <c:lblAlgn val="ctr"/>
        <c:lblOffset val="100"/>
        <c:noMultiLvlLbl val="0"/>
      </c:catAx>
      <c:valAx>
        <c:axId val="7764419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7644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031627570586493E-2"/>
          <c:w val="1"/>
          <c:h val="0.815870658632195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September</c:v>
                </c:pt>
              </c:strCache>
            </c:strRef>
          </c:tx>
          <c:spPr>
            <a:solidFill>
              <a:srgbClr val="075595"/>
            </a:solidFill>
            <a:ln>
              <a:noFill/>
            </a:ln>
            <a:effectLst/>
          </c:spPr>
          <c:invertIfNegative val="0"/>
          <c:dLbls>
            <c:numFmt formatCode="_-&quot;$&quot;* #,##0.0_-;\(&quot;$&quot;* #,##0.0\)_-;_-&quot;$&quot;* &quot;-&quot;?_-;_-@_-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GGR</c:v>
                </c:pt>
                <c:pt idx="1">
                  <c:v>Promo Credits</c:v>
                </c:pt>
                <c:pt idx="2">
                  <c:v>NGR</c:v>
                </c:pt>
              </c:strCache>
            </c:strRef>
          </c:cat>
          <c:val>
            <c:numRef>
              <c:f>Sheet1!$B$2:$B$4</c:f>
              <c:numCache>
                <c:formatCode>"$"#,##0.00_);[Red]\("$"#,##0.00\)</c:formatCode>
                <c:ptCount val="3"/>
                <c:pt idx="0">
                  <c:v>-0.7</c:v>
                </c:pt>
                <c:pt idx="1">
                  <c:v>-2.2000000000000002</c:v>
                </c:pt>
                <c:pt idx="2">
                  <c:v>-2.8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62-4F07-B10C-D88EA5370C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October</c:v>
                </c:pt>
              </c:strCache>
            </c:strRef>
          </c:tx>
          <c:spPr>
            <a:solidFill>
              <a:srgbClr val="03A0A9"/>
            </a:solidFill>
            <a:ln>
              <a:noFill/>
            </a:ln>
            <a:effectLst/>
          </c:spPr>
          <c:invertIfNegative val="0"/>
          <c:dLbls>
            <c:numFmt formatCode="_-&quot;$&quot;* #,##0.0_-;\(&quot;$&quot;* #,##0.0\)_-;_-&quot;$&quot;* &quot;-&quot;?_-;_-@_-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GGR</c:v>
                </c:pt>
                <c:pt idx="1">
                  <c:v>Promo Credits</c:v>
                </c:pt>
                <c:pt idx="2">
                  <c:v>NGR</c:v>
                </c:pt>
              </c:strCache>
            </c:strRef>
          </c:cat>
          <c:val>
            <c:numRef>
              <c:f>Sheet1!$C$2:$C$4</c:f>
              <c:numCache>
                <c:formatCode>"$"#,##0.00_);[Red]\("$"#,##0.00\)</c:formatCode>
                <c:ptCount val="3"/>
                <c:pt idx="0" formatCode="General">
                  <c:v>4.5</c:v>
                </c:pt>
                <c:pt idx="1">
                  <c:v>-1.4</c:v>
                </c:pt>
                <c:pt idx="2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62-4F07-B10C-D88EA5370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426552"/>
        <c:axId val="658427832"/>
      </c:barChart>
      <c:catAx>
        <c:axId val="658426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658427832"/>
        <c:crosses val="autoZero"/>
        <c:auto val="1"/>
        <c:lblAlgn val="ctr"/>
        <c:lblOffset val="100"/>
        <c:noMultiLvlLbl val="0"/>
      </c:catAx>
      <c:valAx>
        <c:axId val="658427832"/>
        <c:scaling>
          <c:orientation val="minMax"/>
        </c:scaling>
        <c:delete val="1"/>
        <c:axPos val="l"/>
        <c:numFmt formatCode="&quot;$&quot;#,##0.00_);[Red]\(&quot;$&quot;#,##0.00\)" sourceLinked="1"/>
        <c:majorTickMark val="none"/>
        <c:minorTickMark val="none"/>
        <c:tickLblPos val="nextTo"/>
        <c:crossAx val="658426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/>
              <a:t>Hollywood Casino Lawrenceburg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GGR</c:v>
                </c:pt>
              </c:strCache>
            </c:strRef>
          </c:tx>
          <c:spPr>
            <a:solidFill>
              <a:srgbClr val="07559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Q4 2018</c:v>
                </c:pt>
                <c:pt idx="1">
                  <c:v>Q4 2019</c:v>
                </c:pt>
              </c:strCache>
            </c:strRef>
          </c:cat>
          <c:val>
            <c:numRef>
              <c:f>Sheet1!$B$2:$C$2</c:f>
              <c:numCache>
                <c:formatCode>0.0%</c:formatCode>
                <c:ptCount val="2"/>
                <c:pt idx="0">
                  <c:v>-6.0000000000000001E-3</c:v>
                </c:pt>
                <c:pt idx="1">
                  <c:v>3.3000000000000002E-2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98-944A-BCE7-47E06A788FB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Table Volumes</c:v>
                </c:pt>
              </c:strCache>
            </c:strRef>
          </c:tx>
          <c:spPr>
            <a:solidFill>
              <a:srgbClr val="03A0A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Q4 2018</c:v>
                </c:pt>
                <c:pt idx="1">
                  <c:v>Q4 2019</c:v>
                </c:pt>
              </c:strCache>
            </c:strRef>
          </c:cat>
          <c:val>
            <c:numRef>
              <c:f>Sheet1!$B$3:$C$3</c:f>
              <c:numCache>
                <c:formatCode>0.0%</c:formatCode>
                <c:ptCount val="2"/>
                <c:pt idx="0">
                  <c:v>-3.2000000000000001E-2</c:v>
                </c:pt>
                <c:pt idx="1">
                  <c:v>0.187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98-944A-BCE7-47E06A788FB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Slot Volumes</c:v>
                </c:pt>
              </c:strCache>
            </c:strRef>
          </c:tx>
          <c:spPr>
            <a:solidFill>
              <a:srgbClr val="2E75B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Q4 2018</c:v>
                </c:pt>
                <c:pt idx="1">
                  <c:v>Q4 2019</c:v>
                </c:pt>
              </c:strCache>
            </c:strRef>
          </c:cat>
          <c:val>
            <c:numRef>
              <c:f>Sheet1!$B$4:$C$4</c:f>
              <c:numCache>
                <c:formatCode>0.0%</c:formatCode>
                <c:ptCount val="2"/>
                <c:pt idx="0">
                  <c:v>-2E-3</c:v>
                </c:pt>
                <c:pt idx="1">
                  <c:v>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98-944A-BCE7-47E06A788F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0672528"/>
        <c:axId val="900674176"/>
      </c:barChart>
      <c:catAx>
        <c:axId val="900672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900674176"/>
        <c:crosses val="autoZero"/>
        <c:auto val="1"/>
        <c:lblAlgn val="ctr"/>
        <c:lblOffset val="100"/>
        <c:noMultiLvlLbl val="0"/>
      </c:catAx>
      <c:valAx>
        <c:axId val="900674176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90067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7559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BYD</c:v>
                </c:pt>
                <c:pt idx="1">
                  <c:v>FLTR</c:v>
                </c:pt>
                <c:pt idx="2">
                  <c:v>CHDN</c:v>
                </c:pt>
                <c:pt idx="3">
                  <c:v>CZR</c:v>
                </c:pt>
                <c:pt idx="4">
                  <c:v>BALY</c:v>
                </c:pt>
              </c:strCache>
            </c:strRef>
          </c:cat>
          <c:val>
            <c:numRef>
              <c:f>Sheet1!$B$2:$B$6</c:f>
              <c:numCache>
                <c:formatCode>0.0\x</c:formatCode>
                <c:ptCount val="5"/>
                <c:pt idx="0">
                  <c:v>9.1</c:v>
                </c:pt>
                <c:pt idx="1">
                  <c:v>20.399999999999999</c:v>
                </c:pt>
                <c:pt idx="2">
                  <c:v>15</c:v>
                </c:pt>
                <c:pt idx="3">
                  <c:v>11.79</c:v>
                </c:pt>
                <c:pt idx="4">
                  <c:v>10.26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4-8649-9A4B-E6FFEADF6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5689952"/>
        <c:axId val="995535056"/>
      </c:barChart>
      <c:catAx>
        <c:axId val="995689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995535056"/>
        <c:crosses val="autoZero"/>
        <c:auto val="1"/>
        <c:lblAlgn val="ctr"/>
        <c:lblOffset val="100"/>
        <c:noMultiLvlLbl val="0"/>
      </c:catAx>
      <c:valAx>
        <c:axId val="995535056"/>
        <c:scaling>
          <c:orientation val="minMax"/>
          <c:max val="25"/>
          <c:min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/>
                  <a:t>EV / EBITDA 2021E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\x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99568995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DCF!$P$11</c:f>
              <c:strCache>
                <c:ptCount val="1"/>
                <c:pt idx="0">
                  <c:v>Min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DCF!$O$12:$O$16</c:f>
              <c:strCache>
                <c:ptCount val="5"/>
                <c:pt idx="0">
                  <c:v>Perpetuity Approach</c:v>
                </c:pt>
                <c:pt idx="1">
                  <c:v>Exit EBITDA Approach</c:v>
                </c:pt>
                <c:pt idx="2">
                  <c:v>Comparables Table</c:v>
                </c:pt>
                <c:pt idx="3">
                  <c:v>52-Week H/L</c:v>
                </c:pt>
                <c:pt idx="4">
                  <c:v>Analyst Expectation</c:v>
                </c:pt>
              </c:strCache>
            </c:strRef>
          </c:cat>
          <c:val>
            <c:numRef>
              <c:f>DCF!$P$12:$P$16</c:f>
              <c:numCache>
                <c:formatCode>"$"#,##0.00</c:formatCode>
                <c:ptCount val="5"/>
                <c:pt idx="0">
                  <c:v>50.440436060250406</c:v>
                </c:pt>
                <c:pt idx="1">
                  <c:v>101.62918969971322</c:v>
                </c:pt>
                <c:pt idx="2">
                  <c:v>47.29</c:v>
                </c:pt>
                <c:pt idx="3">
                  <c:v>3.75</c:v>
                </c:pt>
                <c:pt idx="4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A8-2143-99C7-BD12527DA3CC}"/>
            </c:ext>
          </c:extLst>
        </c:ser>
        <c:ser>
          <c:idx val="1"/>
          <c:order val="1"/>
          <c:tx>
            <c:strRef>
              <c:f>DCF!$Q$11</c:f>
              <c:strCache>
                <c:ptCount val="1"/>
                <c:pt idx="0">
                  <c:v>Difference</c:v>
                </c:pt>
              </c:strCache>
            </c:strRef>
          </c:tx>
          <c:spPr>
            <a:solidFill>
              <a:srgbClr val="005494"/>
            </a:solidFill>
            <a:ln>
              <a:noFill/>
            </a:ln>
            <a:effectLst/>
          </c:spPr>
          <c:invertIfNegative val="0"/>
          <c:cat>
            <c:strRef>
              <c:f>DCF!$O$12:$O$16</c:f>
              <c:strCache>
                <c:ptCount val="5"/>
                <c:pt idx="0">
                  <c:v>Perpetuity Approach</c:v>
                </c:pt>
                <c:pt idx="1">
                  <c:v>Exit EBITDA Approach</c:v>
                </c:pt>
                <c:pt idx="2">
                  <c:v>Comparables Table</c:v>
                </c:pt>
                <c:pt idx="3">
                  <c:v>52-Week H/L</c:v>
                </c:pt>
                <c:pt idx="4">
                  <c:v>Analyst Expectation</c:v>
                </c:pt>
              </c:strCache>
            </c:strRef>
          </c:cat>
          <c:val>
            <c:numRef>
              <c:f>DCF!$Q$12:$Q$16</c:f>
              <c:numCache>
                <c:formatCode>"$"#,##0.00</c:formatCode>
                <c:ptCount val="5"/>
                <c:pt idx="0">
                  <c:v>14.648874381947181</c:v>
                </c:pt>
                <c:pt idx="1">
                  <c:v>21.799269310978161</c:v>
                </c:pt>
                <c:pt idx="2">
                  <c:v>49.82</c:v>
                </c:pt>
                <c:pt idx="3">
                  <c:v>72.87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A8-2143-99C7-BD12527DA3CC}"/>
            </c:ext>
          </c:extLst>
        </c:ser>
        <c:ser>
          <c:idx val="2"/>
          <c:order val="2"/>
          <c:tx>
            <c:strRef>
              <c:f>DCF!$R$11</c:f>
              <c:strCache>
                <c:ptCount val="1"/>
                <c:pt idx="0">
                  <c:v>Max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DCF!$O$12:$O$16</c:f>
              <c:strCache>
                <c:ptCount val="5"/>
                <c:pt idx="0">
                  <c:v>Perpetuity Approach</c:v>
                </c:pt>
                <c:pt idx="1">
                  <c:v>Exit EBITDA Approach</c:v>
                </c:pt>
                <c:pt idx="2">
                  <c:v>Comparables Table</c:v>
                </c:pt>
                <c:pt idx="3">
                  <c:v>52-Week H/L</c:v>
                </c:pt>
                <c:pt idx="4">
                  <c:v>Analyst Expectation</c:v>
                </c:pt>
              </c:strCache>
            </c:strRef>
          </c:cat>
          <c:val>
            <c:numRef>
              <c:f>DCF!$R$12:$R$16</c:f>
              <c:numCache>
                <c:formatCode>"$"#,##0.00</c:formatCode>
                <c:ptCount val="5"/>
                <c:pt idx="0">
                  <c:v>65.089310442197586</c:v>
                </c:pt>
                <c:pt idx="1">
                  <c:v>123.42845901069138</c:v>
                </c:pt>
                <c:pt idx="2">
                  <c:v>97.11</c:v>
                </c:pt>
                <c:pt idx="3">
                  <c:v>76.62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A8-2143-99C7-BD12527DA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1862479"/>
        <c:axId val="361826495"/>
      </c:barChart>
      <c:catAx>
        <c:axId val="361862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361826495"/>
        <c:crosses val="autoZero"/>
        <c:auto val="1"/>
        <c:lblAlgn val="ctr"/>
        <c:lblOffset val="100"/>
        <c:noMultiLvlLbl val="0"/>
      </c:catAx>
      <c:valAx>
        <c:axId val="361826495"/>
        <c:scaling>
          <c:orientation val="minMax"/>
          <c:max val="130"/>
          <c:min val="0"/>
        </c:scaling>
        <c:delete val="0"/>
        <c:axPos val="l"/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361862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PENN!$F$2</c:f>
              <c:strCache>
                <c:ptCount val="1"/>
                <c:pt idx="0">
                  <c:v>PENN</c:v>
                </c:pt>
              </c:strCache>
            </c:strRef>
          </c:tx>
          <c:spPr>
            <a:ln w="28575" cap="rnd">
              <a:solidFill>
                <a:srgbClr val="005494"/>
              </a:solidFill>
              <a:round/>
            </a:ln>
            <a:effectLst/>
          </c:spPr>
          <c:marker>
            <c:symbol val="none"/>
          </c:marker>
          <c:cat>
            <c:numRef>
              <c:f>PENN!$E$3:$E$162</c:f>
              <c:numCache>
                <c:formatCode>m/d/yy</c:formatCode>
                <c:ptCount val="160"/>
                <c:pt idx="0">
                  <c:v>43045</c:v>
                </c:pt>
                <c:pt idx="1">
                  <c:v>43052</c:v>
                </c:pt>
                <c:pt idx="2">
                  <c:v>43059</c:v>
                </c:pt>
                <c:pt idx="3">
                  <c:v>43066</c:v>
                </c:pt>
                <c:pt idx="4">
                  <c:v>43073</c:v>
                </c:pt>
                <c:pt idx="5">
                  <c:v>43080</c:v>
                </c:pt>
                <c:pt idx="6">
                  <c:v>43087</c:v>
                </c:pt>
                <c:pt idx="7">
                  <c:v>43094</c:v>
                </c:pt>
                <c:pt idx="8">
                  <c:v>43101</c:v>
                </c:pt>
                <c:pt idx="9">
                  <c:v>43108</c:v>
                </c:pt>
                <c:pt idx="10">
                  <c:v>43115</c:v>
                </c:pt>
                <c:pt idx="11">
                  <c:v>43122</c:v>
                </c:pt>
                <c:pt idx="12">
                  <c:v>43129</c:v>
                </c:pt>
                <c:pt idx="13">
                  <c:v>43136</c:v>
                </c:pt>
                <c:pt idx="14">
                  <c:v>43143</c:v>
                </c:pt>
                <c:pt idx="15">
                  <c:v>43150</c:v>
                </c:pt>
                <c:pt idx="16">
                  <c:v>43157</c:v>
                </c:pt>
                <c:pt idx="17">
                  <c:v>43164</c:v>
                </c:pt>
                <c:pt idx="18">
                  <c:v>43171</c:v>
                </c:pt>
                <c:pt idx="19">
                  <c:v>43178</c:v>
                </c:pt>
                <c:pt idx="20">
                  <c:v>43185</c:v>
                </c:pt>
                <c:pt idx="21">
                  <c:v>43192</c:v>
                </c:pt>
                <c:pt idx="22">
                  <c:v>43199</c:v>
                </c:pt>
                <c:pt idx="23">
                  <c:v>43206</c:v>
                </c:pt>
                <c:pt idx="24">
                  <c:v>43213</c:v>
                </c:pt>
                <c:pt idx="25">
                  <c:v>43220</c:v>
                </c:pt>
                <c:pt idx="26">
                  <c:v>43227</c:v>
                </c:pt>
                <c:pt idx="27">
                  <c:v>43234</c:v>
                </c:pt>
                <c:pt idx="28">
                  <c:v>43241</c:v>
                </c:pt>
                <c:pt idx="29">
                  <c:v>43248</c:v>
                </c:pt>
                <c:pt idx="30">
                  <c:v>43255</c:v>
                </c:pt>
                <c:pt idx="31">
                  <c:v>43262</c:v>
                </c:pt>
                <c:pt idx="32">
                  <c:v>43269</c:v>
                </c:pt>
                <c:pt idx="33">
                  <c:v>43276</c:v>
                </c:pt>
                <c:pt idx="34">
                  <c:v>43283</c:v>
                </c:pt>
                <c:pt idx="35">
                  <c:v>43290</c:v>
                </c:pt>
                <c:pt idx="36">
                  <c:v>43297</c:v>
                </c:pt>
                <c:pt idx="37">
                  <c:v>43304</c:v>
                </c:pt>
                <c:pt idx="38">
                  <c:v>43311</c:v>
                </c:pt>
                <c:pt idx="39">
                  <c:v>43318</c:v>
                </c:pt>
                <c:pt idx="40">
                  <c:v>43325</c:v>
                </c:pt>
                <c:pt idx="41">
                  <c:v>43332</c:v>
                </c:pt>
                <c:pt idx="42">
                  <c:v>43339</c:v>
                </c:pt>
                <c:pt idx="43">
                  <c:v>43346</c:v>
                </c:pt>
                <c:pt idx="44">
                  <c:v>43353</c:v>
                </c:pt>
                <c:pt idx="45">
                  <c:v>43360</c:v>
                </c:pt>
                <c:pt idx="46">
                  <c:v>43367</c:v>
                </c:pt>
                <c:pt idx="47">
                  <c:v>43374</c:v>
                </c:pt>
                <c:pt idx="48">
                  <c:v>43381</c:v>
                </c:pt>
                <c:pt idx="49">
                  <c:v>43388</c:v>
                </c:pt>
                <c:pt idx="50">
                  <c:v>43395</c:v>
                </c:pt>
                <c:pt idx="51">
                  <c:v>43402</c:v>
                </c:pt>
                <c:pt idx="52">
                  <c:v>43409</c:v>
                </c:pt>
                <c:pt idx="53">
                  <c:v>43416</c:v>
                </c:pt>
                <c:pt idx="54">
                  <c:v>43423</c:v>
                </c:pt>
                <c:pt idx="55">
                  <c:v>43430</c:v>
                </c:pt>
                <c:pt idx="56">
                  <c:v>43437</c:v>
                </c:pt>
                <c:pt idx="57">
                  <c:v>43444</c:v>
                </c:pt>
                <c:pt idx="58">
                  <c:v>43451</c:v>
                </c:pt>
                <c:pt idx="59">
                  <c:v>43458</c:v>
                </c:pt>
                <c:pt idx="60">
                  <c:v>43465</c:v>
                </c:pt>
                <c:pt idx="61">
                  <c:v>43472</c:v>
                </c:pt>
                <c:pt idx="62">
                  <c:v>43479</c:v>
                </c:pt>
                <c:pt idx="63">
                  <c:v>43486</c:v>
                </c:pt>
                <c:pt idx="64">
                  <c:v>43493</c:v>
                </c:pt>
                <c:pt idx="65">
                  <c:v>43500</c:v>
                </c:pt>
                <c:pt idx="66">
                  <c:v>43507</c:v>
                </c:pt>
                <c:pt idx="67">
                  <c:v>43514</c:v>
                </c:pt>
                <c:pt idx="68">
                  <c:v>43521</c:v>
                </c:pt>
                <c:pt idx="69">
                  <c:v>43528</c:v>
                </c:pt>
                <c:pt idx="70">
                  <c:v>43535</c:v>
                </c:pt>
                <c:pt idx="71">
                  <c:v>43542</c:v>
                </c:pt>
                <c:pt idx="72">
                  <c:v>43549</c:v>
                </c:pt>
                <c:pt idx="73">
                  <c:v>43556</c:v>
                </c:pt>
                <c:pt idx="74">
                  <c:v>43563</c:v>
                </c:pt>
                <c:pt idx="75">
                  <c:v>43570</c:v>
                </c:pt>
                <c:pt idx="76">
                  <c:v>43577</c:v>
                </c:pt>
                <c:pt idx="77">
                  <c:v>43584</c:v>
                </c:pt>
                <c:pt idx="78">
                  <c:v>43591</c:v>
                </c:pt>
                <c:pt idx="79">
                  <c:v>43598</c:v>
                </c:pt>
                <c:pt idx="80">
                  <c:v>43605</c:v>
                </c:pt>
                <c:pt idx="81">
                  <c:v>43612</c:v>
                </c:pt>
                <c:pt idx="82">
                  <c:v>43619</c:v>
                </c:pt>
                <c:pt idx="83">
                  <c:v>43626</c:v>
                </c:pt>
                <c:pt idx="84">
                  <c:v>43633</c:v>
                </c:pt>
                <c:pt idx="85">
                  <c:v>43640</c:v>
                </c:pt>
                <c:pt idx="86">
                  <c:v>43647</c:v>
                </c:pt>
                <c:pt idx="87">
                  <c:v>43654</c:v>
                </c:pt>
                <c:pt idx="88">
                  <c:v>43661</c:v>
                </c:pt>
                <c:pt idx="89">
                  <c:v>43668</c:v>
                </c:pt>
                <c:pt idx="90">
                  <c:v>43675</c:v>
                </c:pt>
                <c:pt idx="91">
                  <c:v>43682</c:v>
                </c:pt>
                <c:pt idx="92">
                  <c:v>43689</c:v>
                </c:pt>
                <c:pt idx="93">
                  <c:v>43696</c:v>
                </c:pt>
                <c:pt idx="94">
                  <c:v>43703</c:v>
                </c:pt>
                <c:pt idx="95">
                  <c:v>43710</c:v>
                </c:pt>
                <c:pt idx="96">
                  <c:v>43717</c:v>
                </c:pt>
                <c:pt idx="97">
                  <c:v>43724</c:v>
                </c:pt>
                <c:pt idx="98">
                  <c:v>43731</c:v>
                </c:pt>
                <c:pt idx="99">
                  <c:v>43738</c:v>
                </c:pt>
                <c:pt idx="100">
                  <c:v>43745</c:v>
                </c:pt>
                <c:pt idx="101">
                  <c:v>43752</c:v>
                </c:pt>
                <c:pt idx="102">
                  <c:v>43759</c:v>
                </c:pt>
                <c:pt idx="103">
                  <c:v>43766</c:v>
                </c:pt>
                <c:pt idx="104">
                  <c:v>43773</c:v>
                </c:pt>
                <c:pt idx="105">
                  <c:v>43780</c:v>
                </c:pt>
                <c:pt idx="106">
                  <c:v>43787</c:v>
                </c:pt>
                <c:pt idx="107">
                  <c:v>43794</c:v>
                </c:pt>
                <c:pt idx="108">
                  <c:v>43801</c:v>
                </c:pt>
                <c:pt idx="109">
                  <c:v>43808</c:v>
                </c:pt>
                <c:pt idx="110">
                  <c:v>43815</c:v>
                </c:pt>
                <c:pt idx="111">
                  <c:v>43822</c:v>
                </c:pt>
                <c:pt idx="112">
                  <c:v>43829</c:v>
                </c:pt>
                <c:pt idx="113">
                  <c:v>43836</c:v>
                </c:pt>
                <c:pt idx="114">
                  <c:v>43843</c:v>
                </c:pt>
                <c:pt idx="115">
                  <c:v>43850</c:v>
                </c:pt>
                <c:pt idx="116">
                  <c:v>43857</c:v>
                </c:pt>
                <c:pt idx="117">
                  <c:v>43864</c:v>
                </c:pt>
                <c:pt idx="118">
                  <c:v>43871</c:v>
                </c:pt>
                <c:pt idx="119">
                  <c:v>43878</c:v>
                </c:pt>
                <c:pt idx="120">
                  <c:v>43885</c:v>
                </c:pt>
                <c:pt idx="121">
                  <c:v>43892</c:v>
                </c:pt>
                <c:pt idx="122">
                  <c:v>43899</c:v>
                </c:pt>
                <c:pt idx="123">
                  <c:v>43906</c:v>
                </c:pt>
                <c:pt idx="124">
                  <c:v>43913</c:v>
                </c:pt>
                <c:pt idx="125">
                  <c:v>43920</c:v>
                </c:pt>
                <c:pt idx="126">
                  <c:v>43927</c:v>
                </c:pt>
                <c:pt idx="127">
                  <c:v>43934</c:v>
                </c:pt>
                <c:pt idx="128">
                  <c:v>43941</c:v>
                </c:pt>
                <c:pt idx="129">
                  <c:v>43948</c:v>
                </c:pt>
                <c:pt idx="130">
                  <c:v>43955</c:v>
                </c:pt>
                <c:pt idx="131">
                  <c:v>43962</c:v>
                </c:pt>
                <c:pt idx="132">
                  <c:v>43969</c:v>
                </c:pt>
                <c:pt idx="133">
                  <c:v>43976</c:v>
                </c:pt>
                <c:pt idx="134">
                  <c:v>43983</c:v>
                </c:pt>
                <c:pt idx="135">
                  <c:v>43990</c:v>
                </c:pt>
                <c:pt idx="136">
                  <c:v>43997</c:v>
                </c:pt>
                <c:pt idx="137">
                  <c:v>44004</c:v>
                </c:pt>
                <c:pt idx="138">
                  <c:v>44011</c:v>
                </c:pt>
                <c:pt idx="139">
                  <c:v>44018</c:v>
                </c:pt>
                <c:pt idx="140">
                  <c:v>44025</c:v>
                </c:pt>
                <c:pt idx="141">
                  <c:v>44032</c:v>
                </c:pt>
                <c:pt idx="142">
                  <c:v>44039</c:v>
                </c:pt>
                <c:pt idx="143">
                  <c:v>44046</c:v>
                </c:pt>
                <c:pt idx="144">
                  <c:v>44053</c:v>
                </c:pt>
                <c:pt idx="145">
                  <c:v>44060</c:v>
                </c:pt>
                <c:pt idx="146">
                  <c:v>44067</c:v>
                </c:pt>
                <c:pt idx="147">
                  <c:v>44074</c:v>
                </c:pt>
                <c:pt idx="148">
                  <c:v>44081</c:v>
                </c:pt>
                <c:pt idx="149">
                  <c:v>44088</c:v>
                </c:pt>
                <c:pt idx="150">
                  <c:v>44095</c:v>
                </c:pt>
                <c:pt idx="151">
                  <c:v>44102</c:v>
                </c:pt>
                <c:pt idx="152">
                  <c:v>44109</c:v>
                </c:pt>
                <c:pt idx="153">
                  <c:v>44116</c:v>
                </c:pt>
                <c:pt idx="154">
                  <c:v>44123</c:v>
                </c:pt>
                <c:pt idx="155">
                  <c:v>44130</c:v>
                </c:pt>
                <c:pt idx="156">
                  <c:v>44137</c:v>
                </c:pt>
                <c:pt idx="157">
                  <c:v>44144</c:v>
                </c:pt>
                <c:pt idx="158">
                  <c:v>44151</c:v>
                </c:pt>
                <c:pt idx="159">
                  <c:v>44158</c:v>
                </c:pt>
              </c:numCache>
            </c:numRef>
          </c:cat>
          <c:val>
            <c:numRef>
              <c:f>PENN!$F$3:$F$162</c:f>
              <c:numCache>
                <c:formatCode>0.0%</c:formatCode>
                <c:ptCount val="160"/>
                <c:pt idx="0">
                  <c:v>0</c:v>
                </c:pt>
                <c:pt idx="1">
                  <c:v>1.116075190330168E-2</c:v>
                </c:pt>
                <c:pt idx="2">
                  <c:v>2.3065514250949049E-2</c:v>
                </c:pt>
                <c:pt idx="3">
                  <c:v>7.5892897168634565E-2</c:v>
                </c:pt>
                <c:pt idx="4">
                  <c:v>6.1384005259821572E-2</c:v>
                </c:pt>
                <c:pt idx="5">
                  <c:v>0.10453876877004342</c:v>
                </c:pt>
                <c:pt idx="6">
                  <c:v>0.13541670890687163</c:v>
                </c:pt>
                <c:pt idx="7">
                  <c:v>0.16555063859935393</c:v>
                </c:pt>
                <c:pt idx="8">
                  <c:v>0.14546138934008135</c:v>
                </c:pt>
                <c:pt idx="9">
                  <c:v>0.19456853402412677</c:v>
                </c:pt>
                <c:pt idx="10">
                  <c:v>0.22395845327226382</c:v>
                </c:pt>
                <c:pt idx="11">
                  <c:v>0.2142857222576533</c:v>
                </c:pt>
                <c:pt idx="12">
                  <c:v>0.15587801919189048</c:v>
                </c:pt>
                <c:pt idx="13">
                  <c:v>2.5297619988750686E-2</c:v>
                </c:pt>
                <c:pt idx="14">
                  <c:v>4.3898811156949824E-2</c:v>
                </c:pt>
                <c:pt idx="15">
                  <c:v>-7.8124630882612234E-3</c:v>
                </c:pt>
                <c:pt idx="16">
                  <c:v>-3.4598141168085683E-2</c:v>
                </c:pt>
                <c:pt idx="17">
                  <c:v>1.376491866684959E-2</c:v>
                </c:pt>
                <c:pt idx="18">
                  <c:v>-8.1844869116253216E-3</c:v>
                </c:pt>
                <c:pt idx="19">
                  <c:v>-3.8690440427471828E-2</c:v>
                </c:pt>
                <c:pt idx="20">
                  <c:v>-2.3065439846184477E-2</c:v>
                </c:pt>
                <c:pt idx="21">
                  <c:v>-2.2321354997074327E-2</c:v>
                </c:pt>
                <c:pt idx="22">
                  <c:v>-1.0416629851809134E-2</c:v>
                </c:pt>
                <c:pt idx="23">
                  <c:v>2.3065514250949049E-2</c:v>
                </c:pt>
                <c:pt idx="24">
                  <c:v>0.11458333759610628</c:v>
                </c:pt>
                <c:pt idx="25">
                  <c:v>0.14099706625733144</c:v>
                </c:pt>
                <c:pt idx="26">
                  <c:v>0.19940488093024089</c:v>
                </c:pt>
                <c:pt idx="27">
                  <c:v>0.29650295001871085</c:v>
                </c:pt>
                <c:pt idx="28">
                  <c:v>0.28125001046316989</c:v>
                </c:pt>
                <c:pt idx="29">
                  <c:v>0.25855666884511419</c:v>
                </c:pt>
                <c:pt idx="30">
                  <c:v>0.20535726210406469</c:v>
                </c:pt>
                <c:pt idx="31">
                  <c:v>0.23028278386468681</c:v>
                </c:pt>
                <c:pt idx="32">
                  <c:v>0.28757448986512224</c:v>
                </c:pt>
                <c:pt idx="33">
                  <c:v>0.24962802267961393</c:v>
                </c:pt>
                <c:pt idx="34">
                  <c:v>0.29873516736365935</c:v>
                </c:pt>
                <c:pt idx="35">
                  <c:v>0.36123516968880853</c:v>
                </c:pt>
                <c:pt idx="36">
                  <c:v>0.32217270543797238</c:v>
                </c:pt>
                <c:pt idx="37">
                  <c:v>0.16220242418907826</c:v>
                </c:pt>
                <c:pt idx="38">
                  <c:v>0.20126496284467854</c:v>
                </c:pt>
                <c:pt idx="39">
                  <c:v>0.17075893492406746</c:v>
                </c:pt>
                <c:pt idx="40">
                  <c:v>0.22953869901557655</c:v>
                </c:pt>
                <c:pt idx="41">
                  <c:v>0.28534227252017375</c:v>
                </c:pt>
                <c:pt idx="42">
                  <c:v>0.28199405810989808</c:v>
                </c:pt>
                <c:pt idx="43">
                  <c:v>0.19419639859361593</c:v>
                </c:pt>
                <c:pt idx="44">
                  <c:v>0.20498512667355384</c:v>
                </c:pt>
                <c:pt idx="45">
                  <c:v>0.2061011609412633</c:v>
                </c:pt>
                <c:pt idx="46">
                  <c:v>0.22470235210946243</c:v>
                </c:pt>
                <c:pt idx="47">
                  <c:v>0.11755960258778275</c:v>
                </c:pt>
                <c:pt idx="48">
                  <c:v>0.11309527950503262</c:v>
                </c:pt>
                <c:pt idx="49">
                  <c:v>4.7247062769607773E-2</c:v>
                </c:pt>
                <c:pt idx="50">
                  <c:v>-0.1283481818581913</c:v>
                </c:pt>
                <c:pt idx="51">
                  <c:v>-0.13690469259318061</c:v>
                </c:pt>
                <c:pt idx="52">
                  <c:v>-0.22172616152255065</c:v>
                </c:pt>
                <c:pt idx="53">
                  <c:v>-0.20386901800107959</c:v>
                </c:pt>
                <c:pt idx="54">
                  <c:v>-0.22842259034310242</c:v>
                </c:pt>
                <c:pt idx="55">
                  <c:v>-0.17745528933985455</c:v>
                </c:pt>
                <c:pt idx="56">
                  <c:v>-0.15997020684412988</c:v>
                </c:pt>
                <c:pt idx="57">
                  <c:v>-0.16294639743104167</c:v>
                </c:pt>
                <c:pt idx="58">
                  <c:v>-0.33258922368263488</c:v>
                </c:pt>
                <c:pt idx="59">
                  <c:v>-0.30691965427528478</c:v>
                </c:pt>
                <c:pt idx="60">
                  <c:v>-0.2120535421150872</c:v>
                </c:pt>
                <c:pt idx="61">
                  <c:v>-7.5148737914759622E-2</c:v>
                </c:pt>
                <c:pt idx="62">
                  <c:v>-8.4821394524605465E-2</c:v>
                </c:pt>
                <c:pt idx="63">
                  <c:v>-0.10007433408014643</c:v>
                </c:pt>
                <c:pt idx="64">
                  <c:v>-7.5892822763869994E-2</c:v>
                </c:pt>
                <c:pt idx="65">
                  <c:v>-6.8080359675608659E-2</c:v>
                </c:pt>
                <c:pt idx="66">
                  <c:v>-9.188984716852111E-2</c:v>
                </c:pt>
                <c:pt idx="67">
                  <c:v>-6.4732145265332885E-2</c:v>
                </c:pt>
                <c:pt idx="68">
                  <c:v>-6.8080359675608659E-2</c:v>
                </c:pt>
                <c:pt idx="69">
                  <c:v>-0.15290175420021412</c:v>
                </c:pt>
                <c:pt idx="70">
                  <c:v>-0.17708326551649067</c:v>
                </c:pt>
                <c:pt idx="71">
                  <c:v>-0.24888386342573909</c:v>
                </c:pt>
                <c:pt idx="72">
                  <c:v>-0.25223211503839715</c:v>
                </c:pt>
                <c:pt idx="73">
                  <c:v>-0.20498505226878927</c:v>
                </c:pt>
                <c:pt idx="74">
                  <c:v>-0.21056548402401354</c:v>
                </c:pt>
                <c:pt idx="75">
                  <c:v>-0.21056548402401354</c:v>
                </c:pt>
                <c:pt idx="76">
                  <c:v>-0.17745528933985455</c:v>
                </c:pt>
                <c:pt idx="77">
                  <c:v>-0.25595235327203703</c:v>
                </c:pt>
                <c:pt idx="78">
                  <c:v>-0.24367556710102567</c:v>
                </c:pt>
                <c:pt idx="79">
                  <c:v>-0.21130945726597683</c:v>
                </c:pt>
                <c:pt idx="80">
                  <c:v>-0.21465767167625271</c:v>
                </c:pt>
                <c:pt idx="81">
                  <c:v>-0.29873509295889478</c:v>
                </c:pt>
                <c:pt idx="82">
                  <c:v>-0.26636905752861073</c:v>
                </c:pt>
                <c:pt idx="83">
                  <c:v>-0.27120533002996028</c:v>
                </c:pt>
                <c:pt idx="84">
                  <c:v>-0.29873509295889478</c:v>
                </c:pt>
                <c:pt idx="85">
                  <c:v>-0.28348211620097152</c:v>
                </c:pt>
                <c:pt idx="86">
                  <c:v>-0.26934524811552263</c:v>
                </c:pt>
                <c:pt idx="87">
                  <c:v>-0.31956838986489544</c:v>
                </c:pt>
                <c:pt idx="88">
                  <c:v>-0.33370533235510913</c:v>
                </c:pt>
                <c:pt idx="89">
                  <c:v>-0.27492556826360015</c:v>
                </c:pt>
                <c:pt idx="90">
                  <c:v>-0.29575890237198299</c:v>
                </c:pt>
                <c:pt idx="91">
                  <c:v>-0.31287203544910847</c:v>
                </c:pt>
                <c:pt idx="92">
                  <c:v>-0.35007441778550663</c:v>
                </c:pt>
                <c:pt idx="93">
                  <c:v>-0.32961307029810538</c:v>
                </c:pt>
                <c:pt idx="94">
                  <c:v>-0.28683033061124741</c:v>
                </c:pt>
                <c:pt idx="95">
                  <c:v>-0.26562497267950058</c:v>
                </c:pt>
                <c:pt idx="96">
                  <c:v>-0.22172616152255065</c:v>
                </c:pt>
                <c:pt idx="97">
                  <c:v>-0.2648809250327725</c:v>
                </c:pt>
                <c:pt idx="98">
                  <c:v>-0.32105652236073379</c:v>
                </c:pt>
                <c:pt idx="99">
                  <c:v>-0.30022322545473312</c:v>
                </c:pt>
                <c:pt idx="100">
                  <c:v>-0.28943449737479532</c:v>
                </c:pt>
                <c:pt idx="101">
                  <c:v>-0.2399553288673858</c:v>
                </c:pt>
                <c:pt idx="102">
                  <c:v>-0.21316961358517916</c:v>
                </c:pt>
                <c:pt idx="103">
                  <c:v>-0.20200886168187737</c:v>
                </c:pt>
                <c:pt idx="104">
                  <c:v>-0.16555056419458947</c:v>
                </c:pt>
                <c:pt idx="105">
                  <c:v>-0.18340767051367823</c:v>
                </c:pt>
                <c:pt idx="106">
                  <c:v>-0.17410707492957866</c:v>
                </c:pt>
                <c:pt idx="107">
                  <c:v>-0.14322909759036828</c:v>
                </c:pt>
                <c:pt idx="108">
                  <c:v>-0.13950893376149309</c:v>
                </c:pt>
                <c:pt idx="109">
                  <c:v>-7.1056550262520446E-2</c:v>
                </c:pt>
                <c:pt idx="110">
                  <c:v>-6.4360084239586612E-2</c:v>
                </c:pt>
                <c:pt idx="111">
                  <c:v>-4.4270760575549239E-2</c:v>
                </c:pt>
                <c:pt idx="112">
                  <c:v>-3.5342226017195943E-2</c:v>
                </c:pt>
                <c:pt idx="113">
                  <c:v>-2.0461273082636788E-2</c:v>
                </c:pt>
                <c:pt idx="114">
                  <c:v>-3.2738059253648144E-2</c:v>
                </c:pt>
                <c:pt idx="115">
                  <c:v>-3.4226191749486379E-2</c:v>
                </c:pt>
                <c:pt idx="116">
                  <c:v>0.10974706509475673</c:v>
                </c:pt>
                <c:pt idx="117">
                  <c:v>0.27678576178518455</c:v>
                </c:pt>
                <c:pt idx="118">
                  <c:v>0.37165179954061744</c:v>
                </c:pt>
                <c:pt idx="119">
                  <c:v>0.40662211334159637</c:v>
                </c:pt>
                <c:pt idx="120">
                  <c:v>0.10007444568729329</c:v>
                </c:pt>
                <c:pt idx="121">
                  <c:v>-0.11049103833672025</c:v>
                </c:pt>
                <c:pt idx="122">
                  <c:v>-0.42447914525592056</c:v>
                </c:pt>
                <c:pt idx="123">
                  <c:v>-0.70647320336581854</c:v>
                </c:pt>
                <c:pt idx="124">
                  <c:v>-0.56212795990059372</c:v>
                </c:pt>
                <c:pt idx="125">
                  <c:v>-0.63653272457339005</c:v>
                </c:pt>
                <c:pt idx="126">
                  <c:v>-0.48251486170070168</c:v>
                </c:pt>
                <c:pt idx="127">
                  <c:v>-0.476562480526878</c:v>
                </c:pt>
                <c:pt idx="128">
                  <c:v>-0.47544640905678615</c:v>
                </c:pt>
                <c:pt idx="129">
                  <c:v>-0.42187497849237277</c:v>
                </c:pt>
                <c:pt idx="130">
                  <c:v>-0.31436009354018213</c:v>
                </c:pt>
                <c:pt idx="131">
                  <c:v>-0.28013390179069575</c:v>
                </c:pt>
                <c:pt idx="132">
                  <c:v>0.13020833817739352</c:v>
                </c:pt>
                <c:pt idx="133">
                  <c:v>0.22061020165960565</c:v>
                </c:pt>
                <c:pt idx="134">
                  <c:v>0.34077389660617152</c:v>
                </c:pt>
                <c:pt idx="135">
                  <c:v>0.10305063627420519</c:v>
                </c:pt>
                <c:pt idx="136">
                  <c:v>0.19568453108945438</c:v>
                </c:pt>
                <c:pt idx="137">
                  <c:v>0.14025301861060324</c:v>
                </c:pt>
                <c:pt idx="138">
                  <c:v>0.15066968566479488</c:v>
                </c:pt>
                <c:pt idx="139">
                  <c:v>9.4866112160197469E-2</c:v>
                </c:pt>
                <c:pt idx="140">
                  <c:v>0.25372032193900007</c:v>
                </c:pt>
                <c:pt idx="141">
                  <c:v>0.29389882045754523</c:v>
                </c:pt>
                <c:pt idx="142">
                  <c:v>0.2593005676823128</c:v>
                </c:pt>
                <c:pt idx="143">
                  <c:v>0.82291673448350933</c:v>
                </c:pt>
                <c:pt idx="144">
                  <c:v>0.95238102501417488</c:v>
                </c:pt>
                <c:pt idx="145">
                  <c:v>1.0684523834989723</c:v>
                </c:pt>
                <c:pt idx="146">
                  <c:v>0.99851201631369113</c:v>
                </c:pt>
                <c:pt idx="147">
                  <c:v>1.0145090779207244</c:v>
                </c:pt>
                <c:pt idx="148">
                  <c:v>1.2020089732890242</c:v>
                </c:pt>
                <c:pt idx="149">
                  <c:v>1.6264881185449447</c:v>
                </c:pt>
                <c:pt idx="150">
                  <c:v>1.5985863317926463</c:v>
                </c:pt>
                <c:pt idx="151">
                  <c:v>1.7064733149729654</c:v>
                </c:pt>
                <c:pt idx="152">
                  <c:v>1.4069940255578133</c:v>
                </c:pt>
                <c:pt idx="153">
                  <c:v>1.6380210802835222</c:v>
                </c:pt>
                <c:pt idx="154">
                  <c:v>1.3363095735234216</c:v>
                </c:pt>
                <c:pt idx="155">
                  <c:v>1.0081845985187718</c:v>
                </c:pt>
                <c:pt idx="156">
                  <c:v>1.3757441732047679</c:v>
                </c:pt>
                <c:pt idx="157">
                  <c:v>1.41815485186588</c:v>
                </c:pt>
                <c:pt idx="158">
                  <c:v>1.599702366060356</c:v>
                </c:pt>
                <c:pt idx="159">
                  <c:v>1.6781994299925382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59-AB4C-B5D5-C23459FE50D4}"/>
            </c:ext>
          </c:extLst>
        </c:ser>
        <c:ser>
          <c:idx val="1"/>
          <c:order val="1"/>
          <c:tx>
            <c:strRef>
              <c:f>PENN!$G$2</c:f>
              <c:strCache>
                <c:ptCount val="1"/>
                <c:pt idx="0">
                  <c:v>S&amp;P 500</c:v>
                </c:pt>
              </c:strCache>
            </c:strRef>
          </c:tx>
          <c:spPr>
            <a:ln w="28575" cap="rnd">
              <a:solidFill>
                <a:srgbClr val="03A0A9"/>
              </a:solidFill>
              <a:round/>
            </a:ln>
            <a:effectLst/>
          </c:spPr>
          <c:marker>
            <c:symbol val="none"/>
          </c:marker>
          <c:cat>
            <c:numRef>
              <c:f>PENN!$E$3:$E$162</c:f>
              <c:numCache>
                <c:formatCode>m/d/yy</c:formatCode>
                <c:ptCount val="160"/>
                <c:pt idx="0">
                  <c:v>43045</c:v>
                </c:pt>
                <c:pt idx="1">
                  <c:v>43052</c:v>
                </c:pt>
                <c:pt idx="2">
                  <c:v>43059</c:v>
                </c:pt>
                <c:pt idx="3">
                  <c:v>43066</c:v>
                </c:pt>
                <c:pt idx="4">
                  <c:v>43073</c:v>
                </c:pt>
                <c:pt idx="5">
                  <c:v>43080</c:v>
                </c:pt>
                <c:pt idx="6">
                  <c:v>43087</c:v>
                </c:pt>
                <c:pt idx="7">
                  <c:v>43094</c:v>
                </c:pt>
                <c:pt idx="8">
                  <c:v>43101</c:v>
                </c:pt>
                <c:pt idx="9">
                  <c:v>43108</c:v>
                </c:pt>
                <c:pt idx="10">
                  <c:v>43115</c:v>
                </c:pt>
                <c:pt idx="11">
                  <c:v>43122</c:v>
                </c:pt>
                <c:pt idx="12">
                  <c:v>43129</c:v>
                </c:pt>
                <c:pt idx="13">
                  <c:v>43136</c:v>
                </c:pt>
                <c:pt idx="14">
                  <c:v>43143</c:v>
                </c:pt>
                <c:pt idx="15">
                  <c:v>43150</c:v>
                </c:pt>
                <c:pt idx="16">
                  <c:v>43157</c:v>
                </c:pt>
                <c:pt idx="17">
                  <c:v>43164</c:v>
                </c:pt>
                <c:pt idx="18">
                  <c:v>43171</c:v>
                </c:pt>
                <c:pt idx="19">
                  <c:v>43178</c:v>
                </c:pt>
                <c:pt idx="20">
                  <c:v>43185</c:v>
                </c:pt>
                <c:pt idx="21">
                  <c:v>43192</c:v>
                </c:pt>
                <c:pt idx="22">
                  <c:v>43199</c:v>
                </c:pt>
                <c:pt idx="23">
                  <c:v>43206</c:v>
                </c:pt>
                <c:pt idx="24">
                  <c:v>43213</c:v>
                </c:pt>
                <c:pt idx="25">
                  <c:v>43220</c:v>
                </c:pt>
                <c:pt idx="26">
                  <c:v>43227</c:v>
                </c:pt>
                <c:pt idx="27">
                  <c:v>43234</c:v>
                </c:pt>
                <c:pt idx="28">
                  <c:v>43241</c:v>
                </c:pt>
                <c:pt idx="29">
                  <c:v>43248</c:v>
                </c:pt>
                <c:pt idx="30">
                  <c:v>43255</c:v>
                </c:pt>
                <c:pt idx="31">
                  <c:v>43262</c:v>
                </c:pt>
                <c:pt idx="32">
                  <c:v>43269</c:v>
                </c:pt>
                <c:pt idx="33">
                  <c:v>43276</c:v>
                </c:pt>
                <c:pt idx="34">
                  <c:v>43283</c:v>
                </c:pt>
                <c:pt idx="35">
                  <c:v>43290</c:v>
                </c:pt>
                <c:pt idx="36">
                  <c:v>43297</c:v>
                </c:pt>
                <c:pt idx="37">
                  <c:v>43304</c:v>
                </c:pt>
                <c:pt idx="38">
                  <c:v>43311</c:v>
                </c:pt>
                <c:pt idx="39">
                  <c:v>43318</c:v>
                </c:pt>
                <c:pt idx="40">
                  <c:v>43325</c:v>
                </c:pt>
                <c:pt idx="41">
                  <c:v>43332</c:v>
                </c:pt>
                <c:pt idx="42">
                  <c:v>43339</c:v>
                </c:pt>
                <c:pt idx="43">
                  <c:v>43346</c:v>
                </c:pt>
                <c:pt idx="44">
                  <c:v>43353</c:v>
                </c:pt>
                <c:pt idx="45">
                  <c:v>43360</c:v>
                </c:pt>
                <c:pt idx="46">
                  <c:v>43367</c:v>
                </c:pt>
                <c:pt idx="47">
                  <c:v>43374</c:v>
                </c:pt>
                <c:pt idx="48">
                  <c:v>43381</c:v>
                </c:pt>
                <c:pt idx="49">
                  <c:v>43388</c:v>
                </c:pt>
                <c:pt idx="50">
                  <c:v>43395</c:v>
                </c:pt>
                <c:pt idx="51">
                  <c:v>43402</c:v>
                </c:pt>
                <c:pt idx="52">
                  <c:v>43409</c:v>
                </c:pt>
                <c:pt idx="53">
                  <c:v>43416</c:v>
                </c:pt>
                <c:pt idx="54">
                  <c:v>43423</c:v>
                </c:pt>
                <c:pt idx="55">
                  <c:v>43430</c:v>
                </c:pt>
                <c:pt idx="56">
                  <c:v>43437</c:v>
                </c:pt>
                <c:pt idx="57">
                  <c:v>43444</c:v>
                </c:pt>
                <c:pt idx="58">
                  <c:v>43451</c:v>
                </c:pt>
                <c:pt idx="59">
                  <c:v>43458</c:v>
                </c:pt>
                <c:pt idx="60">
                  <c:v>43465</c:v>
                </c:pt>
                <c:pt idx="61">
                  <c:v>43472</c:v>
                </c:pt>
                <c:pt idx="62">
                  <c:v>43479</c:v>
                </c:pt>
                <c:pt idx="63">
                  <c:v>43486</c:v>
                </c:pt>
                <c:pt idx="64">
                  <c:v>43493</c:v>
                </c:pt>
                <c:pt idx="65">
                  <c:v>43500</c:v>
                </c:pt>
                <c:pt idx="66">
                  <c:v>43507</c:v>
                </c:pt>
                <c:pt idx="67">
                  <c:v>43514</c:v>
                </c:pt>
                <c:pt idx="68">
                  <c:v>43521</c:v>
                </c:pt>
                <c:pt idx="69">
                  <c:v>43528</c:v>
                </c:pt>
                <c:pt idx="70">
                  <c:v>43535</c:v>
                </c:pt>
                <c:pt idx="71">
                  <c:v>43542</c:v>
                </c:pt>
                <c:pt idx="72">
                  <c:v>43549</c:v>
                </c:pt>
                <c:pt idx="73">
                  <c:v>43556</c:v>
                </c:pt>
                <c:pt idx="74">
                  <c:v>43563</c:v>
                </c:pt>
                <c:pt idx="75">
                  <c:v>43570</c:v>
                </c:pt>
                <c:pt idx="76">
                  <c:v>43577</c:v>
                </c:pt>
                <c:pt idx="77">
                  <c:v>43584</c:v>
                </c:pt>
                <c:pt idx="78">
                  <c:v>43591</c:v>
                </c:pt>
                <c:pt idx="79">
                  <c:v>43598</c:v>
                </c:pt>
                <c:pt idx="80">
                  <c:v>43605</c:v>
                </c:pt>
                <c:pt idx="81">
                  <c:v>43612</c:v>
                </c:pt>
                <c:pt idx="82">
                  <c:v>43619</c:v>
                </c:pt>
                <c:pt idx="83">
                  <c:v>43626</c:v>
                </c:pt>
                <c:pt idx="84">
                  <c:v>43633</c:v>
                </c:pt>
                <c:pt idx="85">
                  <c:v>43640</c:v>
                </c:pt>
                <c:pt idx="86">
                  <c:v>43647</c:v>
                </c:pt>
                <c:pt idx="87">
                  <c:v>43654</c:v>
                </c:pt>
                <c:pt idx="88">
                  <c:v>43661</c:v>
                </c:pt>
                <c:pt idx="89">
                  <c:v>43668</c:v>
                </c:pt>
                <c:pt idx="90">
                  <c:v>43675</c:v>
                </c:pt>
                <c:pt idx="91">
                  <c:v>43682</c:v>
                </c:pt>
                <c:pt idx="92">
                  <c:v>43689</c:v>
                </c:pt>
                <c:pt idx="93">
                  <c:v>43696</c:v>
                </c:pt>
                <c:pt idx="94">
                  <c:v>43703</c:v>
                </c:pt>
                <c:pt idx="95">
                  <c:v>43710</c:v>
                </c:pt>
                <c:pt idx="96">
                  <c:v>43717</c:v>
                </c:pt>
                <c:pt idx="97">
                  <c:v>43724</c:v>
                </c:pt>
                <c:pt idx="98">
                  <c:v>43731</c:v>
                </c:pt>
                <c:pt idx="99">
                  <c:v>43738</c:v>
                </c:pt>
                <c:pt idx="100">
                  <c:v>43745</c:v>
                </c:pt>
                <c:pt idx="101">
                  <c:v>43752</c:v>
                </c:pt>
                <c:pt idx="102">
                  <c:v>43759</c:v>
                </c:pt>
                <c:pt idx="103">
                  <c:v>43766</c:v>
                </c:pt>
                <c:pt idx="104">
                  <c:v>43773</c:v>
                </c:pt>
                <c:pt idx="105">
                  <c:v>43780</c:v>
                </c:pt>
                <c:pt idx="106">
                  <c:v>43787</c:v>
                </c:pt>
                <c:pt idx="107">
                  <c:v>43794</c:v>
                </c:pt>
                <c:pt idx="108">
                  <c:v>43801</c:v>
                </c:pt>
                <c:pt idx="109">
                  <c:v>43808</c:v>
                </c:pt>
                <c:pt idx="110">
                  <c:v>43815</c:v>
                </c:pt>
                <c:pt idx="111">
                  <c:v>43822</c:v>
                </c:pt>
                <c:pt idx="112">
                  <c:v>43829</c:v>
                </c:pt>
                <c:pt idx="113">
                  <c:v>43836</c:v>
                </c:pt>
                <c:pt idx="114">
                  <c:v>43843</c:v>
                </c:pt>
                <c:pt idx="115">
                  <c:v>43850</c:v>
                </c:pt>
                <c:pt idx="116">
                  <c:v>43857</c:v>
                </c:pt>
                <c:pt idx="117">
                  <c:v>43864</c:v>
                </c:pt>
                <c:pt idx="118">
                  <c:v>43871</c:v>
                </c:pt>
                <c:pt idx="119">
                  <c:v>43878</c:v>
                </c:pt>
                <c:pt idx="120">
                  <c:v>43885</c:v>
                </c:pt>
                <c:pt idx="121">
                  <c:v>43892</c:v>
                </c:pt>
                <c:pt idx="122">
                  <c:v>43899</c:v>
                </c:pt>
                <c:pt idx="123">
                  <c:v>43906</c:v>
                </c:pt>
                <c:pt idx="124">
                  <c:v>43913</c:v>
                </c:pt>
                <c:pt idx="125">
                  <c:v>43920</c:v>
                </c:pt>
                <c:pt idx="126">
                  <c:v>43927</c:v>
                </c:pt>
                <c:pt idx="127">
                  <c:v>43934</c:v>
                </c:pt>
                <c:pt idx="128">
                  <c:v>43941</c:v>
                </c:pt>
                <c:pt idx="129">
                  <c:v>43948</c:v>
                </c:pt>
                <c:pt idx="130">
                  <c:v>43955</c:v>
                </c:pt>
                <c:pt idx="131">
                  <c:v>43962</c:v>
                </c:pt>
                <c:pt idx="132">
                  <c:v>43969</c:v>
                </c:pt>
                <c:pt idx="133">
                  <c:v>43976</c:v>
                </c:pt>
                <c:pt idx="134">
                  <c:v>43983</c:v>
                </c:pt>
                <c:pt idx="135">
                  <c:v>43990</c:v>
                </c:pt>
                <c:pt idx="136">
                  <c:v>43997</c:v>
                </c:pt>
                <c:pt idx="137">
                  <c:v>44004</c:v>
                </c:pt>
                <c:pt idx="138">
                  <c:v>44011</c:v>
                </c:pt>
                <c:pt idx="139">
                  <c:v>44018</c:v>
                </c:pt>
                <c:pt idx="140">
                  <c:v>44025</c:v>
                </c:pt>
                <c:pt idx="141">
                  <c:v>44032</c:v>
                </c:pt>
                <c:pt idx="142">
                  <c:v>44039</c:v>
                </c:pt>
                <c:pt idx="143">
                  <c:v>44046</c:v>
                </c:pt>
                <c:pt idx="144">
                  <c:v>44053</c:v>
                </c:pt>
                <c:pt idx="145">
                  <c:v>44060</c:v>
                </c:pt>
                <c:pt idx="146">
                  <c:v>44067</c:v>
                </c:pt>
                <c:pt idx="147">
                  <c:v>44074</c:v>
                </c:pt>
                <c:pt idx="148">
                  <c:v>44081</c:v>
                </c:pt>
                <c:pt idx="149">
                  <c:v>44088</c:v>
                </c:pt>
                <c:pt idx="150">
                  <c:v>44095</c:v>
                </c:pt>
                <c:pt idx="151">
                  <c:v>44102</c:v>
                </c:pt>
                <c:pt idx="152">
                  <c:v>44109</c:v>
                </c:pt>
                <c:pt idx="153">
                  <c:v>44116</c:v>
                </c:pt>
                <c:pt idx="154">
                  <c:v>44123</c:v>
                </c:pt>
                <c:pt idx="155">
                  <c:v>44130</c:v>
                </c:pt>
                <c:pt idx="156">
                  <c:v>44137</c:v>
                </c:pt>
                <c:pt idx="157">
                  <c:v>44144</c:v>
                </c:pt>
                <c:pt idx="158">
                  <c:v>44151</c:v>
                </c:pt>
                <c:pt idx="159">
                  <c:v>44158</c:v>
                </c:pt>
              </c:numCache>
            </c:numRef>
          </c:cat>
          <c:val>
            <c:numRef>
              <c:f>PENN!$G$3:$G$162</c:f>
              <c:numCache>
                <c:formatCode>0.0%</c:formatCode>
                <c:ptCount val="160"/>
                <c:pt idx="0">
                  <c:v>0</c:v>
                </c:pt>
                <c:pt idx="1">
                  <c:v>-1.3359992775959784E-3</c:v>
                </c:pt>
                <c:pt idx="2">
                  <c:v>7.7914543694452831E-3</c:v>
                </c:pt>
                <c:pt idx="3">
                  <c:v>2.320408971188459E-2</c:v>
                </c:pt>
                <c:pt idx="4">
                  <c:v>2.6797796416724529E-2</c:v>
                </c:pt>
                <c:pt idx="5">
                  <c:v>3.6211907301869184E-2</c:v>
                </c:pt>
                <c:pt idx="6">
                  <c:v>3.9127923588557323E-2</c:v>
                </c:pt>
                <c:pt idx="7">
                  <c:v>3.5359972221415514E-2</c:v>
                </c:pt>
                <c:pt idx="8">
                  <c:v>6.2289373793835257E-2</c:v>
                </c:pt>
                <c:pt idx="9">
                  <c:v>7.8976082225214794E-2</c:v>
                </c:pt>
                <c:pt idx="10">
                  <c:v>8.8293380193480431E-2</c:v>
                </c:pt>
                <c:pt idx="11">
                  <c:v>0.11252374336302395</c:v>
                </c:pt>
                <c:pt idx="12">
                  <c:v>6.9639403085493212E-2</c:v>
                </c:pt>
                <c:pt idx="13">
                  <c:v>1.4425124614943607E-2</c:v>
                </c:pt>
                <c:pt idx="14">
                  <c:v>5.8056739788258538E-2</c:v>
                </c:pt>
                <c:pt idx="15">
                  <c:v>6.3896525140018756E-2</c:v>
                </c:pt>
                <c:pt idx="16">
                  <c:v>4.2191050200456326E-2</c:v>
                </c:pt>
                <c:pt idx="17">
                  <c:v>7.9103905481124892E-2</c:v>
                </c:pt>
                <c:pt idx="18">
                  <c:v>6.5720465391200467E-2</c:v>
                </c:pt>
                <c:pt idx="19">
                  <c:v>2.3080048355759164E-3</c:v>
                </c:pt>
                <c:pt idx="20">
                  <c:v>2.2681356499482552E-2</c:v>
                </c:pt>
                <c:pt idx="21">
                  <c:v>8.5853392631833891E-3</c:v>
                </c:pt>
                <c:pt idx="22">
                  <c:v>2.8656623396129621E-2</c:v>
                </c:pt>
                <c:pt idx="23">
                  <c:v>3.4016126063280749E-2</c:v>
                </c:pt>
                <c:pt idx="24">
                  <c:v>3.3927065537533885E-2</c:v>
                </c:pt>
                <c:pt idx="25">
                  <c:v>3.1413806087876583E-2</c:v>
                </c:pt>
                <c:pt idx="26">
                  <c:v>5.6314107284439752E-2</c:v>
                </c:pt>
                <c:pt idx="27">
                  <c:v>5.0602145188589631E-2</c:v>
                </c:pt>
                <c:pt idx="28">
                  <c:v>5.3839610564945684E-2</c:v>
                </c:pt>
                <c:pt idx="29">
                  <c:v>5.8986200329038452E-2</c:v>
                </c:pt>
                <c:pt idx="30">
                  <c:v>7.6184012805244672E-2</c:v>
                </c:pt>
                <c:pt idx="31">
                  <c:v>7.6427936047334333E-2</c:v>
                </c:pt>
                <c:pt idx="32">
                  <c:v>6.6831828496007661E-2</c:v>
                </c:pt>
                <c:pt idx="33">
                  <c:v>5.2693360731915551E-2</c:v>
                </c:pt>
                <c:pt idx="34">
                  <c:v>6.8744923375091416E-2</c:v>
                </c:pt>
                <c:pt idx="35">
                  <c:v>8.4811991575034718E-2</c:v>
                </c:pt>
                <c:pt idx="36">
                  <c:v>8.5013369799924465E-2</c:v>
                </c:pt>
                <c:pt idx="37">
                  <c:v>9.159277175849212E-2</c:v>
                </c:pt>
                <c:pt idx="38">
                  <c:v>9.9930311777645775E-2</c:v>
                </c:pt>
                <c:pt idx="39">
                  <c:v>9.7192415767947793E-2</c:v>
                </c:pt>
                <c:pt idx="40">
                  <c:v>0.10371754982683656</c:v>
                </c:pt>
                <c:pt idx="41">
                  <c:v>0.11322847324160823</c:v>
                </c:pt>
                <c:pt idx="42">
                  <c:v>0.12361846607392457</c:v>
                </c:pt>
                <c:pt idx="43">
                  <c:v>0.11206284223712215</c:v>
                </c:pt>
                <c:pt idx="44">
                  <c:v>0.12495834135346073</c:v>
                </c:pt>
                <c:pt idx="45">
                  <c:v>0.13451956256381581</c:v>
                </c:pt>
                <c:pt idx="46">
                  <c:v>0.12844360636109808</c:v>
                </c:pt>
                <c:pt idx="47">
                  <c:v>0.11744182056513597</c:v>
                </c:pt>
                <c:pt idx="48">
                  <c:v>7.1575661423069592E-2</c:v>
                </c:pt>
                <c:pt idx="49">
                  <c:v>7.1827431545697928E-2</c:v>
                </c:pt>
                <c:pt idx="50">
                  <c:v>2.9582113058310933E-2</c:v>
                </c:pt>
                <c:pt idx="51">
                  <c:v>5.4509548591965329E-2</c:v>
                </c:pt>
                <c:pt idx="52">
                  <c:v>7.6950763749143336E-2</c:v>
                </c:pt>
                <c:pt idx="53">
                  <c:v>5.9625128017027018E-2</c:v>
                </c:pt>
                <c:pt idx="54">
                  <c:v>1.9463272681833788E-2</c:v>
                </c:pt>
                <c:pt idx="55">
                  <c:v>6.8880404919978488E-2</c:v>
                </c:pt>
                <c:pt idx="56">
                  <c:v>1.9664650906723535E-2</c:v>
                </c:pt>
                <c:pt idx="57">
                  <c:v>6.8349539809811066E-3</c:v>
                </c:pt>
                <c:pt idx="58">
                  <c:v>-6.4159829940815705E-2</c:v>
                </c:pt>
                <c:pt idx="59">
                  <c:v>-3.7393043863122366E-2</c:v>
                </c:pt>
                <c:pt idx="60">
                  <c:v>-1.9502035799248807E-2</c:v>
                </c:pt>
                <c:pt idx="61">
                  <c:v>5.4060181756980796E-3</c:v>
                </c:pt>
                <c:pt idx="62">
                  <c:v>3.4236885846877785E-2</c:v>
                </c:pt>
                <c:pt idx="63">
                  <c:v>3.1932757400493728E-2</c:v>
                </c:pt>
                <c:pt idx="64">
                  <c:v>4.8108266910388053E-2</c:v>
                </c:pt>
                <c:pt idx="65">
                  <c:v>4.8631000122790091E-2</c:v>
                </c:pt>
                <c:pt idx="66">
                  <c:v>7.4855766306032301E-2</c:v>
                </c:pt>
                <c:pt idx="67">
                  <c:v>8.1466084114224513E-2</c:v>
                </c:pt>
                <c:pt idx="68">
                  <c:v>8.5733604848024392E-2</c:v>
                </c:pt>
                <c:pt idx="69">
                  <c:v>6.2258457944210921E-2</c:v>
                </c:pt>
                <c:pt idx="70">
                  <c:v>9.3010078783451355E-2</c:v>
                </c:pt>
                <c:pt idx="71">
                  <c:v>8.4579602623862327E-2</c:v>
                </c:pt>
                <c:pt idx="72">
                  <c:v>9.7626088454603188E-2</c:v>
                </c:pt>
                <c:pt idx="73">
                  <c:v>0.12021838481559044</c:v>
                </c:pt>
                <c:pt idx="74">
                  <c:v>0.12589933657240926</c:v>
                </c:pt>
                <c:pt idx="75">
                  <c:v>0.12497772291216802</c:v>
                </c:pt>
                <c:pt idx="76">
                  <c:v>0.13847338698633171</c:v>
                </c:pt>
                <c:pt idx="77">
                  <c:v>0.14070396046373612</c:v>
                </c:pt>
                <c:pt idx="78">
                  <c:v>0.11582691682782054</c:v>
                </c:pt>
                <c:pt idx="79">
                  <c:v>0.10735777204022345</c:v>
                </c:pt>
                <c:pt idx="80">
                  <c:v>9.4396470346037598E-2</c:v>
                </c:pt>
                <c:pt idx="81">
                  <c:v>6.5739846949907976E-2</c:v>
                </c:pt>
                <c:pt idx="82">
                  <c:v>0.11270574041645776</c:v>
                </c:pt>
                <c:pt idx="83">
                  <c:v>0.11798781133818581</c:v>
                </c:pt>
                <c:pt idx="84">
                  <c:v>0.14257053983427315</c:v>
                </c:pt>
                <c:pt idx="85">
                  <c:v>0.1392014693022221</c:v>
                </c:pt>
                <c:pt idx="86">
                  <c:v>0.15804122497617623</c:v>
                </c:pt>
                <c:pt idx="87">
                  <c:v>0.16708746575251299</c:v>
                </c:pt>
                <c:pt idx="88">
                  <c:v>0.15269722747854075</c:v>
                </c:pt>
                <c:pt idx="89">
                  <c:v>0.17176937210366749</c:v>
                </c:pt>
                <c:pt idx="90">
                  <c:v>0.13544127071346379</c:v>
                </c:pt>
                <c:pt idx="91">
                  <c:v>0.13025204144276437</c:v>
                </c:pt>
                <c:pt idx="92">
                  <c:v>0.11864612058488166</c:v>
                </c:pt>
                <c:pt idx="93">
                  <c:v>0.10254813653531403</c:v>
                </c:pt>
                <c:pt idx="94">
                  <c:v>0.13327649981390688</c:v>
                </c:pt>
                <c:pt idx="95">
                  <c:v>0.1535103994415794</c:v>
                </c:pt>
                <c:pt idx="96">
                  <c:v>0.16461675093280381</c:v>
                </c:pt>
                <c:pt idx="97">
                  <c:v>0.15868412315551184</c:v>
                </c:pt>
                <c:pt idx="98">
                  <c:v>0.14695813143285119</c:v>
                </c:pt>
                <c:pt idx="99">
                  <c:v>0.14317079889425344</c:v>
                </c:pt>
                <c:pt idx="100">
                  <c:v>0.15024201821559902</c:v>
                </c:pt>
                <c:pt idx="101">
                  <c:v>0.15641091055875211</c:v>
                </c:pt>
                <c:pt idx="102">
                  <c:v>0.17048754662359533</c:v>
                </c:pt>
                <c:pt idx="103">
                  <c:v>0.18766597754109404</c:v>
                </c:pt>
                <c:pt idx="104">
                  <c:v>0.19780041796374537</c:v>
                </c:pt>
                <c:pt idx="105">
                  <c:v>0.20840332331186828</c:v>
                </c:pt>
                <c:pt idx="106">
                  <c:v>0.20446500405886803</c:v>
                </c:pt>
                <c:pt idx="107">
                  <c:v>0.21634973488706311</c:v>
                </c:pt>
                <c:pt idx="108">
                  <c:v>0.21825885927480004</c:v>
                </c:pt>
                <c:pt idx="109">
                  <c:v>0.22712310299770277</c:v>
                </c:pt>
                <c:pt idx="110">
                  <c:v>0.24742280520322302</c:v>
                </c:pt>
                <c:pt idx="111">
                  <c:v>0.25470315552784162</c:v>
                </c:pt>
                <c:pt idx="112">
                  <c:v>0.25270109461241774</c:v>
                </c:pt>
                <c:pt idx="113">
                  <c:v>0.26451227047163339</c:v>
                </c:pt>
                <c:pt idx="114">
                  <c:v>0.28940094250062098</c:v>
                </c:pt>
                <c:pt idx="115">
                  <c:v>0.27617624151623144</c:v>
                </c:pt>
                <c:pt idx="116">
                  <c:v>0.24908800634887029</c:v>
                </c:pt>
                <c:pt idx="117">
                  <c:v>0.2886612314044068</c:v>
                </c:pt>
                <c:pt idx="118">
                  <c:v>0.30897256239025084</c:v>
                </c:pt>
                <c:pt idx="119">
                  <c:v>0.29254925324907521</c:v>
                </c:pt>
                <c:pt idx="120">
                  <c:v>0.14402660997664718</c:v>
                </c:pt>
                <c:pt idx="121">
                  <c:v>0.15105528428079262</c:v>
                </c:pt>
                <c:pt idx="122">
                  <c:v>4.9847023412266545E-2</c:v>
                </c:pt>
                <c:pt idx="123">
                  <c:v>-0.10741591671634587</c:v>
                </c:pt>
                <c:pt idx="124">
                  <c:v>-1.5811515790278285E-2</c:v>
                </c:pt>
                <c:pt idx="125">
                  <c:v>-3.6266175588799632E-2</c:v>
                </c:pt>
                <c:pt idx="126">
                  <c:v>8.0362473400549472E-2</c:v>
                </c:pt>
                <c:pt idx="127">
                  <c:v>0.11317817622052795</c:v>
                </c:pt>
                <c:pt idx="128">
                  <c:v>9.8532291434735519E-2</c:v>
                </c:pt>
                <c:pt idx="129">
                  <c:v>9.6197152649320161E-2</c:v>
                </c:pt>
                <c:pt idx="130">
                  <c:v>0.13456995446155462</c:v>
                </c:pt>
                <c:pt idx="131">
                  <c:v>0.10897258128813214</c:v>
                </c:pt>
                <c:pt idx="132">
                  <c:v>0.14450292178265767</c:v>
                </c:pt>
                <c:pt idx="133">
                  <c:v>0.17891414678124407</c:v>
                </c:pt>
                <c:pt idx="134">
                  <c:v>0.2368546920939163</c:v>
                </c:pt>
                <c:pt idx="135">
                  <c:v>0.17775239177869828</c:v>
                </c:pt>
                <c:pt idx="136">
                  <c:v>0.19960497665621979</c:v>
                </c:pt>
                <c:pt idx="137">
                  <c:v>0.1652596491121392</c:v>
                </c:pt>
                <c:pt idx="138">
                  <c:v>0.21210159571197074</c:v>
                </c:pt>
                <c:pt idx="139">
                  <c:v>0.23341206620563404</c:v>
                </c:pt>
                <c:pt idx="140">
                  <c:v>0.24878206204146647</c:v>
                </c:pt>
                <c:pt idx="141">
                  <c:v>0.24525803430366588</c:v>
                </c:pt>
                <c:pt idx="142">
                  <c:v>0.2667467199509781</c:v>
                </c:pt>
                <c:pt idx="143">
                  <c:v>0.29778877954085492</c:v>
                </c:pt>
                <c:pt idx="144">
                  <c:v>0.30614182472952423</c:v>
                </c:pt>
                <c:pt idx="145">
                  <c:v>0.31555584073801035</c:v>
                </c:pt>
                <c:pt idx="146">
                  <c:v>0.35848272603274078</c:v>
                </c:pt>
                <c:pt idx="147">
                  <c:v>0.3270959594052969</c:v>
                </c:pt>
                <c:pt idx="148">
                  <c:v>0.293796192388176</c:v>
                </c:pt>
                <c:pt idx="149">
                  <c:v>0.2854702815365977</c:v>
                </c:pt>
                <c:pt idx="150">
                  <c:v>0.27733412012958536</c:v>
                </c:pt>
                <c:pt idx="151">
                  <c:v>0.29668119833583284</c:v>
                </c:pt>
                <c:pt idx="152">
                  <c:v>0.34652822174809939</c:v>
                </c:pt>
                <c:pt idx="153">
                  <c:v>0.34911125465420301</c:v>
                </c:pt>
                <c:pt idx="154">
                  <c:v>0.34197801465479505</c:v>
                </c:pt>
                <c:pt idx="155">
                  <c:v>0.26629744760540031</c:v>
                </c:pt>
                <c:pt idx="156">
                  <c:v>0.35903646919692256</c:v>
                </c:pt>
                <c:pt idx="157">
                  <c:v>0.38835527784168833</c:v>
                </c:pt>
                <c:pt idx="158">
                  <c:v>0.37766331235507011</c:v>
                </c:pt>
                <c:pt idx="159">
                  <c:v>0.38542772726408292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59-AB4C-B5D5-C23459FE50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6245375"/>
        <c:axId val="756247023"/>
      </c:lineChart>
      <c:dateAx>
        <c:axId val="756245375"/>
        <c:scaling>
          <c:orientation val="minMax"/>
        </c:scaling>
        <c:delete val="0"/>
        <c:axPos val="b"/>
        <c:numFmt formatCode="mmm\ \'yy;@" sourceLinked="0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756247023"/>
        <c:crosses val="autoZero"/>
        <c:auto val="1"/>
        <c:lblOffset val="100"/>
        <c:baseTimeUnit val="days"/>
        <c:majorUnit val="3"/>
        <c:majorTimeUnit val="months"/>
      </c:dateAx>
      <c:valAx>
        <c:axId val="75624702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756245375"/>
        <c:crosses val="autoZero"/>
        <c:crossBetween val="between"/>
        <c:majorUnit val="0.5"/>
        <c:minorUnit val="0.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2E75B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2E-6040-A136-F7A4A0E8E757}"/>
              </c:ext>
            </c:extLst>
          </c:dPt>
          <c:dPt>
            <c:idx val="1"/>
            <c:bubble3D val="0"/>
            <c:spPr>
              <a:solidFill>
                <a:srgbClr val="03A0A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2E-6040-A136-F7A4A0E8E757}"/>
              </c:ext>
            </c:extLst>
          </c:dPt>
          <c:dPt>
            <c:idx val="2"/>
            <c:bubble3D val="0"/>
            <c:spPr>
              <a:solidFill>
                <a:srgbClr val="00549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2E-6040-A136-F7A4A0E8E757}"/>
              </c:ext>
            </c:extLst>
          </c:dPt>
          <c:dLbls>
            <c:dLbl>
              <c:idx val="2"/>
              <c:layout>
                <c:manualLayout>
                  <c:x val="0.11823236885884747"/>
                  <c:y val="-6.624357371055468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72E-6040-A136-F7A4A0E8E7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Sheet1!$A$1:$A$3</c:f>
              <c:strCache>
                <c:ptCount val="3"/>
                <c:pt idx="0">
                  <c:v>Base Salary</c:v>
                </c:pt>
                <c:pt idx="1">
                  <c:v>Short-Term Incentive</c:v>
                </c:pt>
                <c:pt idx="2">
                  <c:v>Long-Term Incentive</c:v>
                </c:pt>
              </c:strCache>
            </c:strRef>
          </c:cat>
          <c:val>
            <c:numRef>
              <c:f>Sheet1!$B$1:$B$3</c:f>
              <c:numCache>
                <c:formatCode>0%</c:formatCode>
                <c:ptCount val="3"/>
                <c:pt idx="0">
                  <c:v>0.18</c:v>
                </c:pt>
                <c:pt idx="1">
                  <c:v>0.22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72E-6040-A136-F7A4A0E8E75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958898558942392"/>
          <c:y val="0.3167246767635592"/>
          <c:w val="0.29324073355568697"/>
          <c:h val="0.349914350393721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Sheet1!$B$2</c:f>
              <c:strCache>
                <c:ptCount val="1"/>
                <c:pt idx="0">
                  <c:v>Revenue (BB)</c:v>
                </c:pt>
              </c:strCache>
            </c:strRef>
          </c:tx>
          <c:spPr>
            <a:solidFill>
              <a:srgbClr val="07559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Sheet1!$A$3:$A$9</c:f>
              <c:numCache>
                <c:formatCode>General</c:formatCode>
                <c:ptCount val="7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</c:numCache>
            </c:numRef>
          </c:cat>
          <c:val>
            <c:numRef>
              <c:f>Sheet1!$B$3:$B$9</c:f>
              <c:numCache>
                <c:formatCode>#,##0.0</c:formatCode>
                <c:ptCount val="7"/>
                <c:pt idx="0">
                  <c:v>14.467000000000001</c:v>
                </c:pt>
                <c:pt idx="1">
                  <c:v>15.734999999999999</c:v>
                </c:pt>
                <c:pt idx="2">
                  <c:v>16.734999999999999</c:v>
                </c:pt>
                <c:pt idx="3">
                  <c:v>17.3</c:v>
                </c:pt>
                <c:pt idx="4">
                  <c:v>17.698</c:v>
                </c:pt>
                <c:pt idx="5">
                  <c:v>18.065999999999999</c:v>
                </c:pt>
                <c:pt idx="6">
                  <c:v>18.433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B-ED4D-A8FD-0A92426B6B3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02275424"/>
        <c:axId val="2101420064"/>
      </c:barChart>
      <c:catAx>
        <c:axId val="210227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101420064"/>
        <c:crosses val="autoZero"/>
        <c:auto val="1"/>
        <c:lblAlgn val="ctr"/>
        <c:lblOffset val="100"/>
        <c:noMultiLvlLbl val="0"/>
      </c:catAx>
      <c:valAx>
        <c:axId val="2101420064"/>
        <c:scaling>
          <c:orientation val="minMax"/>
          <c:max val="20"/>
          <c:min val="10"/>
        </c:scaling>
        <c:delete val="0"/>
        <c:axPos val="l"/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102275424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7559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Sheet1!$A$1:$A$12</c:f>
              <c:numCache>
                <c:formatCode>mmm\ \'yy</c:formatCode>
                <c:ptCount val="12"/>
                <c:pt idx="0">
                  <c:v>43800</c:v>
                </c:pt>
                <c:pt idx="1">
                  <c:v>43831</c:v>
                </c:pt>
                <c:pt idx="2">
                  <c:v>43862</c:v>
                </c:pt>
                <c:pt idx="3">
                  <c:v>43891</c:v>
                </c:pt>
                <c:pt idx="4">
                  <c:v>43922</c:v>
                </c:pt>
                <c:pt idx="5">
                  <c:v>43952</c:v>
                </c:pt>
                <c:pt idx="6">
                  <c:v>43983</c:v>
                </c:pt>
                <c:pt idx="7">
                  <c:v>44013</c:v>
                </c:pt>
                <c:pt idx="8">
                  <c:v>44044</c:v>
                </c:pt>
                <c:pt idx="9">
                  <c:v>44075</c:v>
                </c:pt>
                <c:pt idx="10">
                  <c:v>44105</c:v>
                </c:pt>
                <c:pt idx="11">
                  <c:v>44136</c:v>
                </c:pt>
              </c:numCache>
            </c:num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99.3</c:v>
                </c:pt>
                <c:pt idx="1">
                  <c:v>99.8</c:v>
                </c:pt>
                <c:pt idx="2">
                  <c:v>101</c:v>
                </c:pt>
                <c:pt idx="3">
                  <c:v>89.1</c:v>
                </c:pt>
                <c:pt idx="4">
                  <c:v>71.8</c:v>
                </c:pt>
                <c:pt idx="5">
                  <c:v>72.3</c:v>
                </c:pt>
                <c:pt idx="6">
                  <c:v>78.099999999999994</c:v>
                </c:pt>
                <c:pt idx="7">
                  <c:v>72.5</c:v>
                </c:pt>
                <c:pt idx="8">
                  <c:v>74.099999999999994</c:v>
                </c:pt>
                <c:pt idx="9">
                  <c:v>80.400000000000006</c:v>
                </c:pt>
                <c:pt idx="10">
                  <c:v>81.8</c:v>
                </c:pt>
                <c:pt idx="1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4C-864B-9192-C5863573B6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29139216"/>
        <c:axId val="1529140864"/>
      </c:barChart>
      <c:dateAx>
        <c:axId val="1529139216"/>
        <c:scaling>
          <c:orientation val="minMax"/>
        </c:scaling>
        <c:delete val="0"/>
        <c:axPos val="b"/>
        <c:numFmt formatCode="mmm\ \'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29140864"/>
        <c:crosses val="autoZero"/>
        <c:auto val="1"/>
        <c:lblOffset val="100"/>
        <c:baseTimeUnit val="months"/>
      </c:dateAx>
      <c:valAx>
        <c:axId val="1529140864"/>
        <c:scaling>
          <c:orientation val="minMax"/>
          <c:max val="105"/>
          <c:min val="7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29139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Las Vegas Strip</c:v>
                </c:pt>
              </c:strCache>
            </c:strRef>
          </c:tx>
          <c:spPr>
            <a:ln w="28575" cap="rnd">
              <a:solidFill>
                <a:srgbClr val="07559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01-7D4B-81E6-CDC9CD7DB6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</c:numCache>
            </c:numRef>
          </c:cat>
          <c:val>
            <c:numRef>
              <c:f>Sheet1!$B$2:$B$7</c:f>
              <c:numCache>
                <c:formatCode>0.0%</c:formatCode>
                <c:ptCount val="6"/>
                <c:pt idx="0">
                  <c:v>0</c:v>
                </c:pt>
                <c:pt idx="1">
                  <c:v>-3.5000000000000003E-2</c:v>
                </c:pt>
                <c:pt idx="2">
                  <c:v>-0.184</c:v>
                </c:pt>
                <c:pt idx="3">
                  <c:v>-0.215</c:v>
                </c:pt>
                <c:pt idx="4">
                  <c:v>-0.151</c:v>
                </c:pt>
                <c:pt idx="5">
                  <c:v>-0.14000000000000001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01-7D4B-81E6-CDC9CD7DB6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Regional</c:v>
                </c:pt>
              </c:strCache>
            </c:strRef>
          </c:tx>
          <c:spPr>
            <a:ln w="28575" cap="rnd">
              <a:solidFill>
                <a:srgbClr val="03A0A9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F01-7D4B-81E6-CDC9CD7DB6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</c:numCache>
            </c:numRef>
          </c:cat>
          <c:val>
            <c:numRef>
              <c:f>Sheet1!$C$2:$C$7</c:f>
              <c:numCache>
                <c:formatCode>0.0%</c:formatCode>
                <c:ptCount val="6"/>
                <c:pt idx="0">
                  <c:v>0</c:v>
                </c:pt>
                <c:pt idx="1">
                  <c:v>-2.7E-2</c:v>
                </c:pt>
                <c:pt idx="2">
                  <c:v>-0.04</c:v>
                </c:pt>
                <c:pt idx="3">
                  <c:v>-6.0000000000000001E-3</c:v>
                </c:pt>
                <c:pt idx="4">
                  <c:v>3.1E-2</c:v>
                </c:pt>
                <c:pt idx="5">
                  <c:v>0.12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01-7D4B-81E6-CDC9CD7DB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6700144"/>
        <c:axId val="469238384"/>
      </c:lineChart>
      <c:catAx>
        <c:axId val="54670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469238384"/>
        <c:crosses val="autoZero"/>
        <c:auto val="1"/>
        <c:lblAlgn val="ctr"/>
        <c:lblOffset val="100"/>
        <c:noMultiLvlLbl val="0"/>
      </c:catAx>
      <c:valAx>
        <c:axId val="469238384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54670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7559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Under 40</c:v>
                </c:pt>
                <c:pt idx="1">
                  <c:v>40s</c:v>
                </c:pt>
                <c:pt idx="2">
                  <c:v>50s</c:v>
                </c:pt>
                <c:pt idx="3">
                  <c:v>60s</c:v>
                </c:pt>
                <c:pt idx="4">
                  <c:v>70s</c:v>
                </c:pt>
              </c:strCache>
            </c:strRef>
          </c:cat>
          <c:val>
            <c:numRef>
              <c:f>Sheet1!$B$1:$B$5</c:f>
              <c:numCache>
                <c:formatCode>0%</c:formatCode>
                <c:ptCount val="5"/>
                <c:pt idx="0">
                  <c:v>0.59</c:v>
                </c:pt>
                <c:pt idx="1">
                  <c:v>0.18</c:v>
                </c:pt>
                <c:pt idx="2">
                  <c:v>0.12</c:v>
                </c:pt>
                <c:pt idx="3">
                  <c:v>7.0000000000000007E-2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3A-D643-958D-6CD4638786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1518383"/>
        <c:axId val="1031249695"/>
      </c:barChart>
      <c:catAx>
        <c:axId val="10315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031249695"/>
        <c:crosses val="autoZero"/>
        <c:auto val="1"/>
        <c:lblAlgn val="ctr"/>
        <c:lblOffset val="100"/>
        <c:noMultiLvlLbl val="0"/>
      </c:catAx>
      <c:valAx>
        <c:axId val="1031249695"/>
        <c:scaling>
          <c:orientation val="minMax"/>
          <c:max val="0.60000000000000009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0315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407650749124933E-2"/>
          <c:y val="0.16810464488924839"/>
          <c:w val="0.54719630938380448"/>
          <c:h val="0.7947115406369585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Diversified Revenue Mix</c:v>
                </c:pt>
              </c:strCache>
            </c:strRef>
          </c:tx>
          <c:dPt>
            <c:idx val="0"/>
            <c:bubble3D val="0"/>
            <c:spPr>
              <a:solidFill>
                <a:srgbClr val="075595"/>
              </a:solidFill>
              <a:ln w="222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60-4D4F-A482-A08CA45D6B76}"/>
              </c:ext>
            </c:extLst>
          </c:dPt>
          <c:dPt>
            <c:idx val="1"/>
            <c:bubble3D val="0"/>
            <c:spPr>
              <a:solidFill>
                <a:srgbClr val="03A0A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960-4D4F-A482-A08CA45D6B76}"/>
              </c:ext>
            </c:extLst>
          </c:dPt>
          <c:dPt>
            <c:idx val="2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60-4D4F-A482-A08CA45D6B76}"/>
              </c:ext>
            </c:extLst>
          </c:dPt>
          <c:dPt>
            <c:idx val="3"/>
            <c:bubble3D val="0"/>
            <c:spPr>
              <a:solidFill>
                <a:srgbClr val="9DC3E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960-4D4F-A482-A08CA45D6B76}"/>
              </c:ext>
            </c:extLst>
          </c:dPt>
          <c:dPt>
            <c:idx val="4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60-4D4F-A482-A08CA45D6B76}"/>
              </c:ext>
            </c:extLst>
          </c:dPt>
          <c:dPt>
            <c:idx val="5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1960-4D4F-A482-A08CA45D6B76}"/>
              </c:ext>
            </c:extLst>
          </c:dPt>
          <c:dLbls>
            <c:dLbl>
              <c:idx val="0"/>
              <c:layout>
                <c:manualLayout>
                  <c:x val="-0.11267290572024115"/>
                  <c:y val="0.17898594405154306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Helvetica" pitchFamily="2" charset="0"/>
                        <a:ea typeface="+mn-ea"/>
                        <a:cs typeface="+mn-cs"/>
                      </a:defRPr>
                    </a:pPr>
                    <a:fld id="{B6DC5F5D-A6AB-4A16-B88D-24337776EE88}" type="VALUE">
                      <a:rPr lang="en-US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CA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0905622775905065"/>
                      <c:h val="8.995102755887592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960-4D4F-A482-A08CA45D6B76}"/>
                </c:ext>
              </c:extLst>
            </c:dLbl>
            <c:dLbl>
              <c:idx val="1"/>
              <c:layout>
                <c:manualLayout>
                  <c:x val="-3.1611076700519124E-2"/>
                  <c:y val="-0.15123886852269955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Helvetica" pitchFamily="2" charset="0"/>
                        <a:ea typeface="+mn-ea"/>
                        <a:cs typeface="+mn-cs"/>
                      </a:defRPr>
                    </a:pPr>
                    <a:fld id="{DB4688B7-5DE2-412A-9DAA-47E68A7813F3}" type="VALUE">
                      <a:rPr lang="en-US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CA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2302139511288786"/>
                      <c:h val="0.106852761410600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960-4D4F-A482-A08CA45D6B76}"/>
                </c:ext>
              </c:extLst>
            </c:dLbl>
            <c:dLbl>
              <c:idx val="2"/>
              <c:layout>
                <c:manualLayout>
                  <c:x val="0.13407601376815911"/>
                  <c:y val="4.3767011886687066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Helvetica" pitchFamily="2" charset="0"/>
                        <a:ea typeface="+mn-ea"/>
                        <a:cs typeface="+mn-cs"/>
                      </a:defRPr>
                    </a:pPr>
                    <a:fld id="{EC34691A-D7C8-4A83-9A90-5CCFCA56AAA3}" type="VALUE">
                      <a:rPr lang="en-US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CA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Helvetica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1836633932827544"/>
                      <c:h val="0.106852761410600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960-4D4F-A482-A08CA45D6B76}"/>
                </c:ext>
              </c:extLst>
            </c:dLbl>
            <c:dLbl>
              <c:idx val="3"/>
              <c:layout>
                <c:manualLayout>
                  <c:x val="-1.7837726450338584E-2"/>
                  <c:y val="3.3193788278588807E-2"/>
                </c:manualLayout>
              </c:layout>
              <c:tx>
                <c:rich>
                  <a:bodyPr/>
                  <a:lstStyle/>
                  <a:p>
                    <a:fld id="{7FE88420-A5DC-4F01-B066-DA6E993BBDAA}" type="VALUE">
                      <a:rPr lang="en-US"/>
                      <a:pPr/>
                      <a:t>[VALUE]</a:t>
                    </a:fld>
                    <a:endParaRPr lang="en-CA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4780244057293577E-2"/>
                      <c:h val="7.876884957705222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1960-4D4F-A482-A08CA45D6B76}"/>
                </c:ext>
              </c:extLst>
            </c:dLbl>
            <c:dLbl>
              <c:idx val="4"/>
              <c:layout>
                <c:manualLayout>
                  <c:x val="-2.5482497336899845E-2"/>
                  <c:y val="-3.5364833071040207E-2"/>
                </c:manualLayout>
              </c:layout>
              <c:tx>
                <c:rich>
                  <a:bodyPr/>
                  <a:lstStyle/>
                  <a:p>
                    <a:fld id="{29232378-0975-4114-A334-1618501218B1}" type="VALUE">
                      <a:rPr lang="en-US"/>
                      <a:pPr/>
                      <a:t>[VALUE]</a:t>
                    </a:fld>
                    <a:endParaRPr lang="en-CA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3992111696414106E-2"/>
                      <c:h val="7.304929370715176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960-4D4F-A482-A08CA45D6B76}"/>
                </c:ext>
              </c:extLst>
            </c:dLbl>
            <c:dLbl>
              <c:idx val="5"/>
              <c:layout>
                <c:manualLayout>
                  <c:x val="4.3723332775663223E-3"/>
                  <c:y val="-2.8214231200425287E-2"/>
                </c:manualLayout>
              </c:layout>
              <c:tx>
                <c:rich>
                  <a:bodyPr/>
                  <a:lstStyle/>
                  <a:p>
                    <a:fld id="{B1D75710-084C-4EC6-B1C4-2E18E25D4744}" type="VALUE">
                      <a:rPr lang="en-US"/>
                      <a:pPr/>
                      <a:t>[VALUE]</a:t>
                    </a:fld>
                    <a:endParaRPr lang="en-CA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6325404758381361E-2"/>
                      <c:h val="0.1098520456232137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960-4D4F-A482-A08CA45D6B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Audio - Ads and Content </c:v>
                </c:pt>
                <c:pt idx="1">
                  <c:v>Commerce</c:v>
                </c:pt>
                <c:pt idx="2">
                  <c:v>Digital - Advertising </c:v>
                </c:pt>
                <c:pt idx="3">
                  <c:v>Events/Live Sports</c:v>
                </c:pt>
                <c:pt idx="4">
                  <c:v>Licensing 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0.32</c:v>
                </c:pt>
                <c:pt idx="1">
                  <c:v>0.31</c:v>
                </c:pt>
                <c:pt idx="2">
                  <c:v>0.25</c:v>
                </c:pt>
                <c:pt idx="3">
                  <c:v>0.05</c:v>
                </c:pt>
                <c:pt idx="4">
                  <c:v>0.03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60-4D4F-A482-A08CA45D6B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0197152482333893"/>
          <c:y val="2.1264165144665041E-4"/>
          <c:w val="0.3945429726032002"/>
          <c:h val="0.998554668379028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971547203718562E-2"/>
          <c:y val="4.89644246306404E-2"/>
          <c:w val="0.91802845279628142"/>
          <c:h val="0.673672963456163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Growth (Y/Y)</c:v>
                </c:pt>
              </c:strCache>
            </c:strRef>
          </c:tx>
          <c:spPr>
            <a:solidFill>
              <a:srgbClr val="00549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549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24A-4A4E-A7F6-C63EFF5E557A}"/>
              </c:ext>
            </c:extLst>
          </c:dPt>
          <c:dPt>
            <c:idx val="2"/>
            <c:invertIfNegative val="0"/>
            <c:bubble3D val="0"/>
            <c:spPr>
              <a:solidFill>
                <a:srgbClr val="00549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24A-4A4E-A7F6-C63EFF5E557A}"/>
              </c:ext>
            </c:extLst>
          </c:dPt>
          <c:dPt>
            <c:idx val="3"/>
            <c:invertIfNegative val="0"/>
            <c:bubble3D val="0"/>
            <c:spPr>
              <a:solidFill>
                <a:srgbClr val="00549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24A-4A4E-A7F6-C63EFF5E55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BSS 18</c:v>
                </c:pt>
                <c:pt idx="1">
                  <c:v>BSS 19</c:v>
                </c:pt>
                <c:pt idx="2">
                  <c:v>Digital Media</c:v>
                </c:pt>
                <c:pt idx="3">
                  <c:v>Traditional Media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0.53</c:v>
                </c:pt>
                <c:pt idx="1">
                  <c:v>0.65</c:v>
                </c:pt>
                <c:pt idx="2">
                  <c:v>0.13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A-4A4E-A7F6-C63EFF5E557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74397104"/>
        <c:axId val="575912560"/>
      </c:barChart>
      <c:catAx>
        <c:axId val="274397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/>
                  <a:t>Revenue Growth (Y/Y)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575912560"/>
        <c:crosses val="autoZero"/>
        <c:auto val="1"/>
        <c:lblAlgn val="ctr"/>
        <c:lblOffset val="100"/>
        <c:noMultiLvlLbl val="0"/>
      </c:catAx>
      <c:valAx>
        <c:axId val="57591256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7439710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F42BD3-0725-5A43-A997-8D5BAE504004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</dgm:pt>
    <dgm:pt modelId="{9D983304-4A34-E040-989E-0B27078920FF}">
      <dgm:prSet phldrT="[Text]"/>
      <dgm:spPr>
        <a:solidFill>
          <a:srgbClr val="005494"/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Barstool Sports</a:t>
          </a:r>
        </a:p>
      </dgm:t>
    </dgm:pt>
    <dgm:pt modelId="{533540F9-A4C3-F945-918A-6BF41AD302BA}" type="parTrans" cxnId="{D6F77EC9-4B91-1C4E-B153-8004D8FEF2A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F63910FA-9E44-8F49-8404-425C5EB4E4A4}" type="sibTrans" cxnId="{D6F77EC9-4B91-1C4E-B153-8004D8FEF2AE}">
      <dgm:prSet/>
      <dgm:spPr>
        <a:solidFill>
          <a:srgbClr val="03A0A9"/>
        </a:solidFill>
      </dgm:spPr>
      <dgm:t>
        <a:bodyPr/>
        <a:lstStyle/>
        <a:p>
          <a:endParaRPr lang="en-US">
            <a:latin typeface="Helvetica" pitchFamily="2" charset="0"/>
          </a:endParaRPr>
        </a:p>
      </dgm:t>
    </dgm:pt>
    <dgm:pt modelId="{F3E0899C-567B-9449-B494-1CF7D7C1D828}">
      <dgm:prSet phldrT="[Text]"/>
      <dgm:spPr>
        <a:solidFill>
          <a:srgbClr val="005494"/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Omni-Channel Strategy</a:t>
          </a:r>
        </a:p>
      </dgm:t>
    </dgm:pt>
    <dgm:pt modelId="{E72B0969-C486-154B-B946-222BCB9DDFEB}" type="parTrans" cxnId="{1FD3C143-F1C5-3747-872E-B5BC2A733F6B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A0CBA7FC-DC7E-AB45-AA34-C1187086DB78}" type="sibTrans" cxnId="{1FD3C143-F1C5-3747-872E-B5BC2A733F6B}">
      <dgm:prSet/>
      <dgm:spPr>
        <a:solidFill>
          <a:srgbClr val="03A0A9"/>
        </a:solidFill>
      </dgm:spPr>
      <dgm:t>
        <a:bodyPr/>
        <a:lstStyle/>
        <a:p>
          <a:endParaRPr lang="en-US">
            <a:latin typeface="Helvetica" pitchFamily="2" charset="0"/>
          </a:endParaRPr>
        </a:p>
      </dgm:t>
    </dgm:pt>
    <dgm:pt modelId="{10D66096-6E07-0A4B-BB12-0CE48352A9AF}">
      <dgm:prSet phldrT="[Text]"/>
      <dgm:spPr>
        <a:solidFill>
          <a:srgbClr val="005494"/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Buy</a:t>
          </a:r>
        </a:p>
      </dgm:t>
    </dgm:pt>
    <dgm:pt modelId="{B178E435-23B1-6846-90B7-D5E5ED9D017B}" type="parTrans" cxnId="{9D0177BE-91BB-4747-AE19-188F82FEC36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82F0D2AF-47AA-884F-B7FD-1FD07291532D}" type="sibTrans" cxnId="{9D0177BE-91BB-4747-AE19-188F82FEC36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FFFB0172-5FE9-074B-8EFD-1A279D993127}" type="pres">
      <dgm:prSet presAssocID="{D8F42BD3-0725-5A43-A997-8D5BAE504004}" presName="linearFlow" presStyleCnt="0">
        <dgm:presLayoutVars>
          <dgm:dir/>
          <dgm:resizeHandles val="exact"/>
        </dgm:presLayoutVars>
      </dgm:prSet>
      <dgm:spPr/>
    </dgm:pt>
    <dgm:pt modelId="{F745FFCF-EF67-5F47-87E7-DB81B3A831E2}" type="pres">
      <dgm:prSet presAssocID="{9D983304-4A34-E040-989E-0B27078920FF}" presName="node" presStyleLbl="node1" presStyleIdx="0" presStyleCnt="3">
        <dgm:presLayoutVars>
          <dgm:bulletEnabled val="1"/>
        </dgm:presLayoutVars>
      </dgm:prSet>
      <dgm:spPr/>
    </dgm:pt>
    <dgm:pt modelId="{73673716-74F7-2141-B8AE-00854E467849}" type="pres">
      <dgm:prSet presAssocID="{F63910FA-9E44-8F49-8404-425C5EB4E4A4}" presName="spacerL" presStyleCnt="0"/>
      <dgm:spPr/>
    </dgm:pt>
    <dgm:pt modelId="{A27FEB6B-D43F-0F47-867D-C2F71E27B12F}" type="pres">
      <dgm:prSet presAssocID="{F63910FA-9E44-8F49-8404-425C5EB4E4A4}" presName="sibTrans" presStyleLbl="sibTrans2D1" presStyleIdx="0" presStyleCnt="2"/>
      <dgm:spPr/>
    </dgm:pt>
    <dgm:pt modelId="{7D79B646-AC05-B946-8F54-7D81D1DA3C1A}" type="pres">
      <dgm:prSet presAssocID="{F63910FA-9E44-8F49-8404-425C5EB4E4A4}" presName="spacerR" presStyleCnt="0"/>
      <dgm:spPr/>
    </dgm:pt>
    <dgm:pt modelId="{B1EEA6A8-9BC0-2E43-9719-31C77FE08A0A}" type="pres">
      <dgm:prSet presAssocID="{F3E0899C-567B-9449-B494-1CF7D7C1D828}" presName="node" presStyleLbl="node1" presStyleIdx="1" presStyleCnt="3">
        <dgm:presLayoutVars>
          <dgm:bulletEnabled val="1"/>
        </dgm:presLayoutVars>
      </dgm:prSet>
      <dgm:spPr/>
    </dgm:pt>
    <dgm:pt modelId="{425F8D55-9411-A14E-822F-A91FC9E6A728}" type="pres">
      <dgm:prSet presAssocID="{A0CBA7FC-DC7E-AB45-AA34-C1187086DB78}" presName="spacerL" presStyleCnt="0"/>
      <dgm:spPr/>
    </dgm:pt>
    <dgm:pt modelId="{20B51802-C24C-3B45-A8A6-B3A827A8AEE7}" type="pres">
      <dgm:prSet presAssocID="{A0CBA7FC-DC7E-AB45-AA34-C1187086DB78}" presName="sibTrans" presStyleLbl="sibTrans2D1" presStyleIdx="1" presStyleCnt="2"/>
      <dgm:spPr/>
    </dgm:pt>
    <dgm:pt modelId="{18327B2E-EEF8-514A-B885-F5153D13DC61}" type="pres">
      <dgm:prSet presAssocID="{A0CBA7FC-DC7E-AB45-AA34-C1187086DB78}" presName="spacerR" presStyleCnt="0"/>
      <dgm:spPr/>
    </dgm:pt>
    <dgm:pt modelId="{11151842-B47E-E44F-B9D1-C6B65CB31C32}" type="pres">
      <dgm:prSet presAssocID="{10D66096-6E07-0A4B-BB12-0CE48352A9AF}" presName="node" presStyleLbl="node1" presStyleIdx="2" presStyleCnt="3">
        <dgm:presLayoutVars>
          <dgm:bulletEnabled val="1"/>
        </dgm:presLayoutVars>
      </dgm:prSet>
      <dgm:spPr/>
    </dgm:pt>
  </dgm:ptLst>
  <dgm:cxnLst>
    <dgm:cxn modelId="{2DB1BB0B-06FA-7B47-8646-3F796C9694D8}" type="presOf" srcId="{F63910FA-9E44-8F49-8404-425C5EB4E4A4}" destId="{A27FEB6B-D43F-0F47-867D-C2F71E27B12F}" srcOrd="0" destOrd="0" presId="urn:microsoft.com/office/officeart/2005/8/layout/equation1"/>
    <dgm:cxn modelId="{97742538-6F7B-6849-9E5D-DA669E4B348E}" type="presOf" srcId="{10D66096-6E07-0A4B-BB12-0CE48352A9AF}" destId="{11151842-B47E-E44F-B9D1-C6B65CB31C32}" srcOrd="0" destOrd="0" presId="urn:microsoft.com/office/officeart/2005/8/layout/equation1"/>
    <dgm:cxn modelId="{EE018939-CD14-364C-A492-C810FBB06A56}" type="presOf" srcId="{A0CBA7FC-DC7E-AB45-AA34-C1187086DB78}" destId="{20B51802-C24C-3B45-A8A6-B3A827A8AEE7}" srcOrd="0" destOrd="0" presId="urn:microsoft.com/office/officeart/2005/8/layout/equation1"/>
    <dgm:cxn modelId="{1FD3C143-F1C5-3747-872E-B5BC2A733F6B}" srcId="{D8F42BD3-0725-5A43-A997-8D5BAE504004}" destId="{F3E0899C-567B-9449-B494-1CF7D7C1D828}" srcOrd="1" destOrd="0" parTransId="{E72B0969-C486-154B-B946-222BCB9DDFEB}" sibTransId="{A0CBA7FC-DC7E-AB45-AA34-C1187086DB78}"/>
    <dgm:cxn modelId="{0CD25BA2-C159-094D-94BB-B6D0409AEAB0}" type="presOf" srcId="{D8F42BD3-0725-5A43-A997-8D5BAE504004}" destId="{FFFB0172-5FE9-074B-8EFD-1A279D993127}" srcOrd="0" destOrd="0" presId="urn:microsoft.com/office/officeart/2005/8/layout/equation1"/>
    <dgm:cxn modelId="{F8CF02AD-33CF-B945-BB28-C773F99AC3DA}" type="presOf" srcId="{9D983304-4A34-E040-989E-0B27078920FF}" destId="{F745FFCF-EF67-5F47-87E7-DB81B3A831E2}" srcOrd="0" destOrd="0" presId="urn:microsoft.com/office/officeart/2005/8/layout/equation1"/>
    <dgm:cxn modelId="{9D0177BE-91BB-4747-AE19-188F82FEC369}" srcId="{D8F42BD3-0725-5A43-A997-8D5BAE504004}" destId="{10D66096-6E07-0A4B-BB12-0CE48352A9AF}" srcOrd="2" destOrd="0" parTransId="{B178E435-23B1-6846-90B7-D5E5ED9D017B}" sibTransId="{82F0D2AF-47AA-884F-B7FD-1FD07291532D}"/>
    <dgm:cxn modelId="{D6F77EC9-4B91-1C4E-B153-8004D8FEF2AE}" srcId="{D8F42BD3-0725-5A43-A997-8D5BAE504004}" destId="{9D983304-4A34-E040-989E-0B27078920FF}" srcOrd="0" destOrd="0" parTransId="{533540F9-A4C3-F945-918A-6BF41AD302BA}" sibTransId="{F63910FA-9E44-8F49-8404-425C5EB4E4A4}"/>
    <dgm:cxn modelId="{DD276DF3-8C50-234A-943A-6AB9B9C5AD13}" type="presOf" srcId="{F3E0899C-567B-9449-B494-1CF7D7C1D828}" destId="{B1EEA6A8-9BC0-2E43-9719-31C77FE08A0A}" srcOrd="0" destOrd="0" presId="urn:microsoft.com/office/officeart/2005/8/layout/equation1"/>
    <dgm:cxn modelId="{AA5BF943-310F-8249-8998-E8258204FA29}" type="presParOf" srcId="{FFFB0172-5FE9-074B-8EFD-1A279D993127}" destId="{F745FFCF-EF67-5F47-87E7-DB81B3A831E2}" srcOrd="0" destOrd="0" presId="urn:microsoft.com/office/officeart/2005/8/layout/equation1"/>
    <dgm:cxn modelId="{BBA069A8-7C10-FA49-A1B3-580FFA6836A7}" type="presParOf" srcId="{FFFB0172-5FE9-074B-8EFD-1A279D993127}" destId="{73673716-74F7-2141-B8AE-00854E467849}" srcOrd="1" destOrd="0" presId="urn:microsoft.com/office/officeart/2005/8/layout/equation1"/>
    <dgm:cxn modelId="{31DD03A3-770D-774B-9247-AD9D7FF0CAD8}" type="presParOf" srcId="{FFFB0172-5FE9-074B-8EFD-1A279D993127}" destId="{A27FEB6B-D43F-0F47-867D-C2F71E27B12F}" srcOrd="2" destOrd="0" presId="urn:microsoft.com/office/officeart/2005/8/layout/equation1"/>
    <dgm:cxn modelId="{FE0E2A6A-6AEB-F842-ADE1-20B662388083}" type="presParOf" srcId="{FFFB0172-5FE9-074B-8EFD-1A279D993127}" destId="{7D79B646-AC05-B946-8F54-7D81D1DA3C1A}" srcOrd="3" destOrd="0" presId="urn:microsoft.com/office/officeart/2005/8/layout/equation1"/>
    <dgm:cxn modelId="{4C1F72FA-E44D-974F-9AA4-DA4207A0A3FD}" type="presParOf" srcId="{FFFB0172-5FE9-074B-8EFD-1A279D993127}" destId="{B1EEA6A8-9BC0-2E43-9719-31C77FE08A0A}" srcOrd="4" destOrd="0" presId="urn:microsoft.com/office/officeart/2005/8/layout/equation1"/>
    <dgm:cxn modelId="{9780C64A-1687-1B4D-9031-B0E8236CB1E3}" type="presParOf" srcId="{FFFB0172-5FE9-074B-8EFD-1A279D993127}" destId="{425F8D55-9411-A14E-822F-A91FC9E6A728}" srcOrd="5" destOrd="0" presId="urn:microsoft.com/office/officeart/2005/8/layout/equation1"/>
    <dgm:cxn modelId="{82DB1E9C-2F29-3143-9873-B1BAEEF22F05}" type="presParOf" srcId="{FFFB0172-5FE9-074B-8EFD-1A279D993127}" destId="{20B51802-C24C-3B45-A8A6-B3A827A8AEE7}" srcOrd="6" destOrd="0" presId="urn:microsoft.com/office/officeart/2005/8/layout/equation1"/>
    <dgm:cxn modelId="{4EA3CA84-AF89-F049-863C-87A68B705E4F}" type="presParOf" srcId="{FFFB0172-5FE9-074B-8EFD-1A279D993127}" destId="{18327B2E-EEF8-514A-B885-F5153D13DC61}" srcOrd="7" destOrd="0" presId="urn:microsoft.com/office/officeart/2005/8/layout/equation1"/>
    <dgm:cxn modelId="{22FCE8C1-4546-8142-9B74-DAA4D9CD4CC8}" type="presParOf" srcId="{FFFB0172-5FE9-074B-8EFD-1A279D993127}" destId="{11151842-B47E-E44F-B9D1-C6B65CB31C3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5FFCF-EF67-5F47-87E7-DB81B3A831E2}">
      <dsp:nvSpPr>
        <dsp:cNvPr id="0" name=""/>
        <dsp:cNvSpPr/>
      </dsp:nvSpPr>
      <dsp:spPr>
        <a:xfrm>
          <a:off x="2812729" y="490"/>
          <a:ext cx="1275648" cy="1275648"/>
        </a:xfrm>
        <a:prstGeom prst="ellipse">
          <a:avLst/>
        </a:prstGeom>
        <a:solidFill>
          <a:srgbClr val="00549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Barstool Sports</a:t>
          </a:r>
        </a:p>
      </dsp:txBody>
      <dsp:txXfrm>
        <a:off x="2999543" y="187304"/>
        <a:ext cx="902020" cy="902020"/>
      </dsp:txXfrm>
    </dsp:sp>
    <dsp:sp modelId="{A27FEB6B-D43F-0F47-867D-C2F71E27B12F}">
      <dsp:nvSpPr>
        <dsp:cNvPr id="0" name=""/>
        <dsp:cNvSpPr/>
      </dsp:nvSpPr>
      <dsp:spPr>
        <a:xfrm>
          <a:off x="4191960" y="268376"/>
          <a:ext cx="739876" cy="739876"/>
        </a:xfrm>
        <a:prstGeom prst="mathPlus">
          <a:avLst/>
        </a:prstGeom>
        <a:solidFill>
          <a:srgbClr val="03A0A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Helvetica" pitchFamily="2" charset="0"/>
          </a:endParaRPr>
        </a:p>
      </dsp:txBody>
      <dsp:txXfrm>
        <a:off x="4290031" y="551305"/>
        <a:ext cx="543734" cy="174018"/>
      </dsp:txXfrm>
    </dsp:sp>
    <dsp:sp modelId="{B1EEA6A8-9BC0-2E43-9719-31C77FE08A0A}">
      <dsp:nvSpPr>
        <dsp:cNvPr id="0" name=""/>
        <dsp:cNvSpPr/>
      </dsp:nvSpPr>
      <dsp:spPr>
        <a:xfrm>
          <a:off x="5035420" y="490"/>
          <a:ext cx="1275648" cy="1275648"/>
        </a:xfrm>
        <a:prstGeom prst="ellipse">
          <a:avLst/>
        </a:prstGeom>
        <a:solidFill>
          <a:srgbClr val="00549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Omni-Channel Strategy</a:t>
          </a:r>
        </a:p>
      </dsp:txBody>
      <dsp:txXfrm>
        <a:off x="5222234" y="187304"/>
        <a:ext cx="902020" cy="902020"/>
      </dsp:txXfrm>
    </dsp:sp>
    <dsp:sp modelId="{20B51802-C24C-3B45-A8A6-B3A827A8AEE7}">
      <dsp:nvSpPr>
        <dsp:cNvPr id="0" name=""/>
        <dsp:cNvSpPr/>
      </dsp:nvSpPr>
      <dsp:spPr>
        <a:xfrm>
          <a:off x="6414651" y="268376"/>
          <a:ext cx="739876" cy="739876"/>
        </a:xfrm>
        <a:prstGeom prst="mathEqual">
          <a:avLst/>
        </a:prstGeom>
        <a:solidFill>
          <a:srgbClr val="03A0A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Helvetica" pitchFamily="2" charset="0"/>
          </a:endParaRPr>
        </a:p>
      </dsp:txBody>
      <dsp:txXfrm>
        <a:off x="6512722" y="420790"/>
        <a:ext cx="543734" cy="435048"/>
      </dsp:txXfrm>
    </dsp:sp>
    <dsp:sp modelId="{11151842-B47E-E44F-B9D1-C6B65CB31C32}">
      <dsp:nvSpPr>
        <dsp:cNvPr id="0" name=""/>
        <dsp:cNvSpPr/>
      </dsp:nvSpPr>
      <dsp:spPr>
        <a:xfrm>
          <a:off x="7258110" y="490"/>
          <a:ext cx="1275648" cy="1275648"/>
        </a:xfrm>
        <a:prstGeom prst="ellipse">
          <a:avLst/>
        </a:prstGeom>
        <a:solidFill>
          <a:srgbClr val="00549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Buy</a:t>
          </a:r>
        </a:p>
      </dsp:txBody>
      <dsp:txXfrm>
        <a:off x="7444924" y="187304"/>
        <a:ext cx="902020" cy="90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B67EE-8D2D-E44E-8E28-C1418A235A5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A99C-6A47-FE41-9CC8-F74DBA85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d3b8cdb7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d3b8cdb78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ad3b8cdb78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10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d3b8cdb78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d3b8cdb78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ad3b8cdb78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264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d3b8cdb78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d3b8cdb78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ad3b8cdb78_0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55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d3b8cdb7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d3b8cdb78_0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ad3b8cdb78_0_2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2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80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25" y="5468114"/>
            <a:ext cx="2633615" cy="6731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049512" y="634246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D6005F-5F1B-AA49-AFFD-126CE2874E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ctrTitle" hasCustomPrompt="1"/>
          </p:nvPr>
        </p:nvSpPr>
        <p:spPr>
          <a:xfrm>
            <a:off x="1524000" y="1773936"/>
            <a:ext cx="9144000" cy="169706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Company Logo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0" y="3563079"/>
            <a:ext cx="9144000" cy="0"/>
          </a:xfrm>
          <a:prstGeom prst="line">
            <a:avLst/>
          </a:prstGeom>
          <a:ln w="28575">
            <a:solidFill>
              <a:srgbClr val="03A0A9"/>
            </a:solidFill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91843"/>
            <a:ext cx="9144000" cy="478569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Company Name Buy/Sell Pitch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5292499" y="3991075"/>
            <a:ext cx="1607004" cy="2852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add date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7680960" y="638251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07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005F-5F1B-AA49-AFFD-126CE2874E5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645921" y="4352544"/>
            <a:ext cx="1758633" cy="640546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 dirty="0"/>
              <a:t>Portfolio Manager</a:t>
            </a:r>
            <a:br>
              <a:rPr lang="en-US" dirty="0"/>
            </a:br>
            <a:r>
              <a:rPr lang="en-US" i="1" dirty="0"/>
              <a:t>Your Name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"/>
          </p:nvPr>
        </p:nvSpPr>
        <p:spPr>
          <a:xfrm>
            <a:off x="1645921" y="2291228"/>
            <a:ext cx="1758633" cy="18967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3901282" y="2291228"/>
            <a:ext cx="1758633" cy="18967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156641" y="2291228"/>
            <a:ext cx="1758633" cy="18967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6"/>
          </p:nvPr>
        </p:nvSpPr>
        <p:spPr>
          <a:xfrm>
            <a:off x="8412001" y="2291228"/>
            <a:ext cx="1758633" cy="18967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3901282" y="4352937"/>
            <a:ext cx="1758951" cy="639763"/>
          </a:xfrm>
          <a:prstGeom prst="rect">
            <a:avLst/>
          </a:pr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latin typeface="+mn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           Analyst</a:t>
            </a:r>
            <a:br>
              <a:rPr lang="en-US" dirty="0"/>
            </a:br>
            <a:r>
              <a:rPr lang="en-US" dirty="0"/>
              <a:t>  </a:t>
            </a:r>
            <a:r>
              <a:rPr lang="en-US" i="1" dirty="0"/>
              <a:t>Your Name</a:t>
            </a:r>
            <a:endParaRPr lang="en-US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8" hasCustomPrompt="1"/>
          </p:nvPr>
        </p:nvSpPr>
        <p:spPr>
          <a:xfrm>
            <a:off x="6156323" y="4352937"/>
            <a:ext cx="1758951" cy="639763"/>
          </a:xfrm>
          <a:prstGeom prst="rect">
            <a:avLst/>
          </a:pr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latin typeface="+mn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           Analyst</a:t>
            </a:r>
            <a:br>
              <a:rPr lang="en-US" dirty="0"/>
            </a:br>
            <a:r>
              <a:rPr lang="en-US" dirty="0"/>
              <a:t>  </a:t>
            </a:r>
            <a:r>
              <a:rPr lang="en-US" i="1" dirty="0"/>
              <a:t>Your Name</a:t>
            </a:r>
            <a:endParaRPr lang="en-US" dirty="0"/>
          </a:p>
        </p:txBody>
      </p:sp>
      <p:sp>
        <p:nvSpPr>
          <p:cNvPr id="23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8411841" y="4352937"/>
            <a:ext cx="1758951" cy="639763"/>
          </a:xfrm>
          <a:prstGeom prst="rect">
            <a:avLst/>
          </a:pr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latin typeface="+mn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           Analyst</a:t>
            </a:r>
            <a:br>
              <a:rPr lang="en-US" dirty="0"/>
            </a:br>
            <a:r>
              <a:rPr lang="en-US" dirty="0"/>
              <a:t>  </a:t>
            </a:r>
            <a:r>
              <a:rPr lang="en-US" i="1" dirty="0"/>
              <a:t>Your Name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01D35-CA09-49A7-872F-D36105FBAF4D}"/>
              </a:ext>
            </a:extLst>
          </p:cNvPr>
          <p:cNvCxnSpPr/>
          <p:nvPr userDrawn="1"/>
        </p:nvCxnSpPr>
        <p:spPr>
          <a:xfrm flipH="1" flipV="1">
            <a:off x="432981" y="6383901"/>
            <a:ext cx="11358848" cy="3188"/>
          </a:xfrm>
          <a:prstGeom prst="line">
            <a:avLst/>
          </a:prstGeom>
          <a:ln w="28575">
            <a:solidFill>
              <a:srgbClr val="0755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005F-5F1B-AA49-AFFD-126CE2874E5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2982" y="491413"/>
            <a:ext cx="10165063" cy="900603"/>
          </a:xfrm>
        </p:spPr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87AB3E-F803-46C5-AAC8-698A7E48826A}"/>
              </a:ext>
            </a:extLst>
          </p:cNvPr>
          <p:cNvCxnSpPr/>
          <p:nvPr userDrawn="1"/>
        </p:nvCxnSpPr>
        <p:spPr>
          <a:xfrm flipH="1" flipV="1">
            <a:off x="432981" y="6383901"/>
            <a:ext cx="11358848" cy="3188"/>
          </a:xfrm>
          <a:prstGeom prst="line">
            <a:avLst/>
          </a:prstGeom>
          <a:ln w="28575">
            <a:solidFill>
              <a:srgbClr val="0755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7633"/>
            <a:ext cx="10515600" cy="3785616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005F-5F1B-AA49-AFFD-126CE2874E5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982" y="491413"/>
            <a:ext cx="10165063" cy="900603"/>
          </a:xfrm>
        </p:spPr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13735B-22CF-4569-A198-FF8C899F21CA}"/>
              </a:ext>
            </a:extLst>
          </p:cNvPr>
          <p:cNvCxnSpPr/>
          <p:nvPr userDrawn="1"/>
        </p:nvCxnSpPr>
        <p:spPr>
          <a:xfrm flipH="1" flipV="1">
            <a:off x="432981" y="6383901"/>
            <a:ext cx="11358848" cy="3188"/>
          </a:xfrm>
          <a:prstGeom prst="line">
            <a:avLst/>
          </a:prstGeom>
          <a:ln w="28575">
            <a:solidFill>
              <a:srgbClr val="0755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 t="92626"/>
          <a:stretch/>
        </p:blipFill>
        <p:spPr>
          <a:xfrm>
            <a:off x="0" y="6176964"/>
            <a:ext cx="12205255" cy="681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4134263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005F-5F1B-AA49-AFFD-126CE2874E5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Arrow Connector 6"/>
          <p:cNvCxnSpPr/>
          <p:nvPr userDrawn="1"/>
        </p:nvCxnSpPr>
        <p:spPr>
          <a:xfrm>
            <a:off x="872179" y="5167216"/>
            <a:ext cx="10440000" cy="0"/>
          </a:xfrm>
          <a:prstGeom prst="straightConnector1">
            <a:avLst/>
          </a:prstGeom>
          <a:ln w="76200">
            <a:solidFill>
              <a:srgbClr val="03A0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015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">
  <p:cSld name="1_Team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11385331" y="6387088"/>
            <a:ext cx="394139" cy="33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645919" y="4352544"/>
            <a:ext cx="1758633" cy="64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>
            <a:spLocks noGrp="1"/>
          </p:cNvSpPr>
          <p:nvPr>
            <p:ph type="pic" idx="2"/>
          </p:nvPr>
        </p:nvSpPr>
        <p:spPr>
          <a:xfrm>
            <a:off x="1645920" y="2291228"/>
            <a:ext cx="1758633" cy="189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>
            <a:spLocks noGrp="1"/>
          </p:cNvSpPr>
          <p:nvPr>
            <p:ph type="pic" idx="3"/>
          </p:nvPr>
        </p:nvSpPr>
        <p:spPr>
          <a:xfrm>
            <a:off x="3901281" y="2291228"/>
            <a:ext cx="1758633" cy="189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>
            <a:spLocks noGrp="1"/>
          </p:cNvSpPr>
          <p:nvPr>
            <p:ph type="pic" idx="4"/>
          </p:nvPr>
        </p:nvSpPr>
        <p:spPr>
          <a:xfrm>
            <a:off x="6156640" y="2291228"/>
            <a:ext cx="1758633" cy="189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>
            <a:spLocks noGrp="1"/>
          </p:cNvSpPr>
          <p:nvPr>
            <p:ph type="pic" idx="5"/>
          </p:nvPr>
        </p:nvSpPr>
        <p:spPr>
          <a:xfrm>
            <a:off x="8411999" y="2291228"/>
            <a:ext cx="1758633" cy="189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901281" y="4352935"/>
            <a:ext cx="175895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6"/>
          </p:nvPr>
        </p:nvSpPr>
        <p:spPr>
          <a:xfrm>
            <a:off x="6156323" y="4352935"/>
            <a:ext cx="175895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7"/>
          </p:nvPr>
        </p:nvSpPr>
        <p:spPr>
          <a:xfrm>
            <a:off x="8411840" y="4352935"/>
            <a:ext cx="175895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8CAE5A-EA05-4F7A-A53B-8E8664B3B284}"/>
              </a:ext>
            </a:extLst>
          </p:cNvPr>
          <p:cNvCxnSpPr/>
          <p:nvPr userDrawn="1"/>
        </p:nvCxnSpPr>
        <p:spPr>
          <a:xfrm flipH="1" flipV="1">
            <a:off x="432981" y="6383901"/>
            <a:ext cx="11358848" cy="3188"/>
          </a:xfrm>
          <a:prstGeom prst="line">
            <a:avLst/>
          </a:prstGeom>
          <a:ln w="28575">
            <a:solidFill>
              <a:srgbClr val="0755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64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1397205" y="6383903"/>
            <a:ext cx="387321" cy="319413"/>
          </a:xfrm>
          <a:prstGeom prst="rect">
            <a:avLst/>
          </a:prstGeom>
          <a:solidFill>
            <a:srgbClr val="0054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982" y="381686"/>
            <a:ext cx="10165063" cy="900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85332" y="6387088"/>
            <a:ext cx="394139" cy="334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3D6005F-5F1B-AA49-AFFD-126CE2874E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8715737" y="6429526"/>
            <a:ext cx="2681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&lt;TITLE</a:t>
            </a:r>
            <a:r>
              <a:rPr lang="en-CA" sz="1200" b="1" baseline="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OF PRESENTATION&gt;</a:t>
            </a:r>
            <a:endParaRPr lang="en-US" sz="12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9003323" y="451149"/>
            <a:ext cx="1758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RYERSON</a:t>
            </a:r>
          </a:p>
          <a:p>
            <a:pPr algn="r"/>
            <a:r>
              <a:rPr lang="en-US" sz="1800" b="1" dirty="0">
                <a:solidFill>
                  <a:schemeClr val="bg1"/>
                </a:solidFill>
              </a:rPr>
              <a:t>INVESTMENT</a:t>
            </a:r>
          </a:p>
          <a:p>
            <a:pPr algn="r"/>
            <a:r>
              <a:rPr lang="en-US" sz="18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11645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66" r:id="rId2"/>
    <p:sldLayoutId id="2147483665" r:id="rId3"/>
    <p:sldLayoutId id="2147483663" r:id="rId4"/>
    <p:sldLayoutId id="2147483718" r:id="rId5"/>
    <p:sldLayoutId id="214748371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sec.report%2FCIK%2F0000921738&amp;psig=AOvVaw0lqai5d3zJBKRtM4MbLIEU&amp;ust=1606016079378000&amp;source=images&amp;cd=vfe&amp;ved=0CAIQjRxqFwoTCNCziqfaku0CFQAAAAAdAAAAABA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sv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png"/><Relationship Id="rId5" Type="http://schemas.openxmlformats.org/officeDocument/2006/relationships/image" Target="../media/image11.emf"/><Relationship Id="rId10" Type="http://schemas.openxmlformats.org/officeDocument/2006/relationships/image" Target="../media/image16.svg"/><Relationship Id="rId4" Type="http://schemas.openxmlformats.org/officeDocument/2006/relationships/image" Target="../media/image10.emf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pPr/>
              <a:t>1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Penn National Gaming (PENN)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850D0F-AA25-7F40-8398-3706F92069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6340" y="3991076"/>
            <a:ext cx="4059320" cy="365125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Helvetica" pitchFamily="2" charset="0"/>
              </a:rPr>
              <a:t>December 6, 2020</a:t>
            </a:r>
          </a:p>
        </p:txBody>
      </p:sp>
      <p:pic>
        <p:nvPicPr>
          <p:cNvPr id="1026" name="Picture 2" descr="Penn National Gaming Inc SEC Registration">
            <a:hlinkClick r:id="rId2"/>
            <a:extLst>
              <a:ext uri="{FF2B5EF4-FFF2-40B4-BE49-F238E27FC236}">
                <a16:creationId xmlns:a16="http://schemas.microsoft.com/office/drawing/2014/main" id="{9889FC17-8094-E543-BD3B-AC54C7E3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19" y="1773936"/>
            <a:ext cx="6881167" cy="169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92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C6D5-5FE4-1F49-B03D-D424FA21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Investment 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E47C9-CE29-454E-9D34-9117C717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10</a:t>
            </a:fld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72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5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85B4FFD-FB93-46DE-A162-21CBB0A896A4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416954576"/>
              </p:ext>
            </p:extLst>
          </p:nvPr>
        </p:nvGraphicFramePr>
        <p:xfrm>
          <a:off x="6199471" y="3841244"/>
          <a:ext cx="5552231" cy="2513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itle 3"/>
          <p:cNvSpPr txBox="1">
            <a:spLocks/>
          </p:cNvSpPr>
          <p:nvPr/>
        </p:nvSpPr>
        <p:spPr>
          <a:xfrm>
            <a:off x="432981" y="491414"/>
            <a:ext cx="10165062" cy="9006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1pPr>
          </a:lstStyle>
          <a:p>
            <a:pPr algn="l"/>
            <a:r>
              <a:rPr lang="en-US" sz="2800" dirty="0">
                <a:latin typeface="Helvetica" pitchFamily="2" charset="0"/>
              </a:rPr>
              <a:t>Investment Thesis I – Barstool Sports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0252737-7C8E-440F-BF5A-A648FDCDB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967804"/>
              </p:ext>
            </p:extLst>
          </p:nvPr>
        </p:nvGraphicFramePr>
        <p:xfrm>
          <a:off x="440297" y="3853248"/>
          <a:ext cx="5552230" cy="2513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FFB150E-0005-4538-BA6C-0D0C5A9640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487926"/>
              </p:ext>
            </p:extLst>
          </p:nvPr>
        </p:nvGraphicFramePr>
        <p:xfrm>
          <a:off x="6199471" y="1251810"/>
          <a:ext cx="5552232" cy="2204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6AC978-CBF2-4C3E-BF7E-0D8A0EA88B9C}"/>
              </a:ext>
            </a:extLst>
          </p:cNvPr>
          <p:cNvSpPr txBox="1">
            <a:spLocks noChangeAspect="1"/>
          </p:cNvSpPr>
          <p:nvPr/>
        </p:nvSpPr>
        <p:spPr>
          <a:xfrm>
            <a:off x="432981" y="1251810"/>
            <a:ext cx="5580000" cy="360000"/>
          </a:xfrm>
          <a:prstGeom prst="rect">
            <a:avLst/>
          </a:prstGeom>
          <a:solidFill>
            <a:srgbClr val="005494"/>
          </a:solidFill>
          <a:ln w="38100">
            <a:noFill/>
            <a:prstDash val="sysDash"/>
          </a:ln>
        </p:spPr>
        <p:txBody>
          <a:bodyPr vert="horz" wrap="square" lIns="36000" tIns="36000" rIns="36000" bIns="36000" rtlCol="0" anchor="ctr">
            <a:norm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Helvetica" pitchFamily="2" charset="0"/>
                <a:cs typeface="Helvetica" panose="020B0604020202020204" pitchFamily="34" charset="0"/>
              </a:rPr>
              <a:t>Penn has better positioned itself with Barstool Sports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EA564-1FE1-4A04-B28E-F3673D4DEE20}"/>
              </a:ext>
            </a:extLst>
          </p:cNvPr>
          <p:cNvSpPr txBox="1">
            <a:spLocks noChangeAspect="1"/>
          </p:cNvSpPr>
          <p:nvPr/>
        </p:nvSpPr>
        <p:spPr>
          <a:xfrm>
            <a:off x="6199471" y="1251810"/>
            <a:ext cx="5580000" cy="360000"/>
          </a:xfrm>
          <a:prstGeom prst="rect">
            <a:avLst/>
          </a:prstGeom>
          <a:solidFill>
            <a:srgbClr val="075595"/>
          </a:solidFill>
        </p:spPr>
        <p:txBody>
          <a:bodyPr vert="horz" wrap="square" lIns="36000" tIns="36000" rIns="36000" bIns="36000" rtlCol="0" anchor="ctr">
            <a:norm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Helvetica" pitchFamily="2" charset="0"/>
                <a:cs typeface="Helvetica" panose="020B0604020202020204" pitchFamily="34" charset="0"/>
              </a:rPr>
              <a:t>Barstool Audience Demographics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BF75E-3ECB-4D2D-BBD0-E9D6B048A408}"/>
              </a:ext>
            </a:extLst>
          </p:cNvPr>
          <p:cNvSpPr txBox="1">
            <a:spLocks noChangeAspect="1"/>
          </p:cNvSpPr>
          <p:nvPr/>
        </p:nvSpPr>
        <p:spPr>
          <a:xfrm>
            <a:off x="6199471" y="3456192"/>
            <a:ext cx="5580000" cy="360000"/>
          </a:xfrm>
          <a:prstGeom prst="rect">
            <a:avLst/>
          </a:prstGeom>
          <a:solidFill>
            <a:srgbClr val="075595"/>
          </a:solidFill>
        </p:spPr>
        <p:txBody>
          <a:bodyPr vert="horz" wrap="square" lIns="36000" tIns="36000" rIns="36000" bIns="36000" rtlCol="0" anchor="ctr">
            <a:norm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Helvetica" pitchFamily="2" charset="0"/>
                <a:cs typeface="Helvetica" panose="020B0604020202020204" pitchFamily="34" charset="0"/>
              </a:rPr>
              <a:t>Diversified Revenue Mix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101CB-A43C-47B9-A734-B9A6D1785841}"/>
              </a:ext>
            </a:extLst>
          </p:cNvPr>
          <p:cNvSpPr txBox="1">
            <a:spLocks noChangeAspect="1"/>
          </p:cNvSpPr>
          <p:nvPr/>
        </p:nvSpPr>
        <p:spPr>
          <a:xfrm>
            <a:off x="432981" y="3456192"/>
            <a:ext cx="5580000" cy="360000"/>
          </a:xfrm>
          <a:prstGeom prst="rect">
            <a:avLst/>
          </a:prstGeom>
          <a:solidFill>
            <a:srgbClr val="075595"/>
          </a:solidFill>
        </p:spPr>
        <p:txBody>
          <a:bodyPr vert="horz" wrap="square" lIns="36000" tIns="36000" rIns="36000" bIns="36000" rtlCol="0" anchor="ctr">
            <a:norm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Helvetica" pitchFamily="2" charset="0"/>
                <a:cs typeface="Helvetica" panose="020B0604020202020204" pitchFamily="34" charset="0"/>
              </a:rPr>
              <a:t>Growing Faster than Media Peers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C2945-63AB-402D-86A6-C012AD100FC7}"/>
              </a:ext>
            </a:extLst>
          </p:cNvPr>
          <p:cNvSpPr txBox="1"/>
          <p:nvPr/>
        </p:nvSpPr>
        <p:spPr>
          <a:xfrm>
            <a:off x="440297" y="1611114"/>
            <a:ext cx="5552230" cy="18443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Helvetica" pitchFamily="2" charset="0"/>
                <a:cs typeface="Helvetica" panose="020B0604020202020204" pitchFamily="34" charset="0"/>
              </a:rPr>
              <a:t>Acquiring Barstool Sports (BSS) has enabled Penn to attract a new young loyal betting audience for reduced customer acquisition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500" dirty="0">
              <a:latin typeface="Helvetica" pitchFamily="2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Helvetica" pitchFamily="2" charset="0"/>
                <a:cs typeface="Helvetica" panose="020B0604020202020204" pitchFamily="34" charset="0"/>
              </a:rPr>
              <a:t>Deal structure keeps Barstool incentivized to promote the Penn ecosystem and integrate content into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500" dirty="0">
              <a:latin typeface="Helvetica" pitchFamily="2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Helvetica" pitchFamily="2" charset="0"/>
                <a:cs typeface="Helvetica" panose="020B0604020202020204" pitchFamily="34" charset="0"/>
              </a:rPr>
              <a:t>Barstool continues to grow at an exponential rate with 66 million monthly unique visitors across all their platforms</a:t>
            </a:r>
          </a:p>
        </p:txBody>
      </p:sp>
    </p:spTree>
    <p:extLst>
      <p:ext uri="{BB962C8B-B14F-4D97-AF65-F5344CB8AC3E}">
        <p14:creationId xmlns:p14="http://schemas.microsoft.com/office/powerpoint/2010/main" val="2076822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12</a:t>
            </a:fld>
            <a:endParaRPr lang="en-US">
              <a:latin typeface="Helvetica" pitchFamily="2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E45DBCC-447A-4467-9D60-C25176A825FB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946523799"/>
              </p:ext>
            </p:extLst>
          </p:nvPr>
        </p:nvGraphicFramePr>
        <p:xfrm>
          <a:off x="440297" y="1508954"/>
          <a:ext cx="11318719" cy="4529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8122">
                  <a:extLst>
                    <a:ext uri="{9D8B030D-6E8A-4147-A177-3AD203B41FA5}">
                      <a16:colId xmlns:a16="http://schemas.microsoft.com/office/drawing/2014/main" val="3915540932"/>
                    </a:ext>
                  </a:extLst>
                </a:gridCol>
                <a:gridCol w="994371">
                  <a:extLst>
                    <a:ext uri="{9D8B030D-6E8A-4147-A177-3AD203B41FA5}">
                      <a16:colId xmlns:a16="http://schemas.microsoft.com/office/drawing/2014/main" val="238903116"/>
                    </a:ext>
                  </a:extLst>
                </a:gridCol>
                <a:gridCol w="994371">
                  <a:extLst>
                    <a:ext uri="{9D8B030D-6E8A-4147-A177-3AD203B41FA5}">
                      <a16:colId xmlns:a16="http://schemas.microsoft.com/office/drawing/2014/main" val="2430125321"/>
                    </a:ext>
                  </a:extLst>
                </a:gridCol>
                <a:gridCol w="994371">
                  <a:extLst>
                    <a:ext uri="{9D8B030D-6E8A-4147-A177-3AD203B41FA5}">
                      <a16:colId xmlns:a16="http://schemas.microsoft.com/office/drawing/2014/main" val="422476867"/>
                    </a:ext>
                  </a:extLst>
                </a:gridCol>
                <a:gridCol w="994371">
                  <a:extLst>
                    <a:ext uri="{9D8B030D-6E8A-4147-A177-3AD203B41FA5}">
                      <a16:colId xmlns:a16="http://schemas.microsoft.com/office/drawing/2014/main" val="2330618646"/>
                    </a:ext>
                  </a:extLst>
                </a:gridCol>
                <a:gridCol w="994371">
                  <a:extLst>
                    <a:ext uri="{9D8B030D-6E8A-4147-A177-3AD203B41FA5}">
                      <a16:colId xmlns:a16="http://schemas.microsoft.com/office/drawing/2014/main" val="420599098"/>
                    </a:ext>
                  </a:extLst>
                </a:gridCol>
                <a:gridCol w="994371">
                  <a:extLst>
                    <a:ext uri="{9D8B030D-6E8A-4147-A177-3AD203B41FA5}">
                      <a16:colId xmlns:a16="http://schemas.microsoft.com/office/drawing/2014/main" val="1561050190"/>
                    </a:ext>
                  </a:extLst>
                </a:gridCol>
                <a:gridCol w="994371">
                  <a:extLst>
                    <a:ext uri="{9D8B030D-6E8A-4147-A177-3AD203B41FA5}">
                      <a16:colId xmlns:a16="http://schemas.microsoft.com/office/drawing/2014/main" val="3222533665"/>
                    </a:ext>
                  </a:extLst>
                </a:gridCol>
              </a:tblGrid>
              <a:tr h="549955">
                <a:tc>
                  <a:txBody>
                    <a:bodyPr/>
                    <a:lstStyle/>
                    <a:p>
                      <a:pPr algn="ctr"/>
                      <a:r>
                        <a:rPr lang="en-CA" sz="2400" b="0" u="non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" pitchFamily="2" charset="0"/>
                          <a:cs typeface="Helvetica" panose="020B0604020202020204" pitchFamily="34" charset="0"/>
                        </a:rPr>
                        <a:t>Revenue Drivers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800" b="0" i="0" u="none" strike="noStrike" baseline="0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9286434"/>
                  </a:ext>
                </a:extLst>
              </a:tr>
              <a:tr h="407412">
                <a:tc>
                  <a:txBody>
                    <a:bodyPr/>
                    <a:lstStyle/>
                    <a:p>
                      <a:pPr algn="ctr"/>
                      <a:r>
                        <a:rPr lang="en-CA" sz="1500" b="0" u="none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" pitchFamily="2" charset="0"/>
                          <a:cs typeface="Helvetica" panose="020B0604020202020204" pitchFamily="34" charset="0"/>
                        </a:rPr>
                        <a:t>Strong sports 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7668636"/>
                  </a:ext>
                </a:extLst>
              </a:tr>
              <a:tr h="407412">
                <a:tc>
                  <a:txBody>
                    <a:bodyPr/>
                    <a:lstStyle/>
                    <a:p>
                      <a:pPr algn="ctr"/>
                      <a:r>
                        <a:rPr lang="en-CA" sz="1500" b="0" u="none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" pitchFamily="2" charset="0"/>
                          <a:cs typeface="Helvetica" panose="020B0604020202020204" pitchFamily="34" charset="0"/>
                        </a:rPr>
                        <a:t>Large sports betting demographic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11970"/>
                  </a:ext>
                </a:extLst>
              </a:tr>
              <a:tr h="407412">
                <a:tc>
                  <a:txBody>
                    <a:bodyPr/>
                    <a:lstStyle/>
                    <a:p>
                      <a:pPr algn="ctr"/>
                      <a:r>
                        <a:rPr lang="en-CA" sz="1500" b="0" u="none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" pitchFamily="2" charset="0"/>
                          <a:cs typeface="Helvetica" panose="020B0604020202020204" pitchFamily="34" charset="0"/>
                        </a:rPr>
                        <a:t>In-house product development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8523591"/>
                  </a:ext>
                </a:extLst>
              </a:tr>
              <a:tr h="407412">
                <a:tc>
                  <a:txBody>
                    <a:bodyPr/>
                    <a:lstStyle/>
                    <a:p>
                      <a:pPr algn="ctr"/>
                      <a:r>
                        <a:rPr lang="en-CA" sz="1500" b="0" u="none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" pitchFamily="2" charset="0"/>
                          <a:cs typeface="Helvetica" panose="020B0604020202020204" pitchFamily="34" charset="0"/>
                        </a:rPr>
                        <a:t>Large retail sportsbook footprint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7472199"/>
                  </a:ext>
                </a:extLst>
              </a:tr>
              <a:tr h="407412">
                <a:tc>
                  <a:txBody>
                    <a:bodyPr/>
                    <a:lstStyle/>
                    <a:p>
                      <a:pPr algn="ctr"/>
                      <a:r>
                        <a:rPr lang="en-CA" sz="1500" b="0" u="none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" pitchFamily="2" charset="0"/>
                          <a:cs typeface="Helvetica" panose="020B0604020202020204" pitchFamily="34" charset="0"/>
                        </a:rPr>
                        <a:t>Leader in social/digital media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3484878"/>
                  </a:ext>
                </a:extLst>
              </a:tr>
              <a:tr h="629734">
                <a:tc>
                  <a:txBody>
                    <a:bodyPr/>
                    <a:lstStyle/>
                    <a:p>
                      <a:pPr algn="ctr"/>
                      <a:r>
                        <a:rPr lang="en-CA" sz="2400" b="0" u="non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Helvetica" pitchFamily="2" charset="0"/>
                          <a:cs typeface="Helvetica" panose="020B0604020202020204" pitchFamily="34" charset="0"/>
                        </a:rPr>
                        <a:t>Profitability Drivers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94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01646"/>
                  </a:ext>
                </a:extLst>
              </a:tr>
              <a:tr h="407412">
                <a:tc>
                  <a:txBody>
                    <a:bodyPr/>
                    <a:lstStyle/>
                    <a:p>
                      <a:pPr algn="ctr"/>
                      <a:r>
                        <a:rPr lang="en-CA" sz="1500" b="0" u="none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" pitchFamily="2" charset="0"/>
                          <a:cs typeface="Helvetica" panose="020B0604020202020204" pitchFamily="34" charset="0"/>
                        </a:rPr>
                        <a:t>Lower marketing costs due to media partner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955000"/>
                  </a:ext>
                </a:extLst>
              </a:tr>
              <a:tr h="407412">
                <a:tc>
                  <a:txBody>
                    <a:bodyPr/>
                    <a:lstStyle/>
                    <a:p>
                      <a:pPr algn="ctr"/>
                      <a:r>
                        <a:rPr lang="en-CA" sz="1500" b="0" u="none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" pitchFamily="2" charset="0"/>
                          <a:cs typeface="Helvetica" panose="020B0604020202020204" pitchFamily="34" charset="0"/>
                        </a:rPr>
                        <a:t>Multiple states with direct market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8987840"/>
                  </a:ext>
                </a:extLst>
              </a:tr>
              <a:tr h="407412">
                <a:tc>
                  <a:txBody>
                    <a:bodyPr/>
                    <a:lstStyle/>
                    <a:p>
                      <a:pPr algn="ctr"/>
                      <a:r>
                        <a:rPr lang="en-CA" sz="1500" b="0" u="none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elvetica" pitchFamily="2" charset="0"/>
                          <a:cs typeface="Helvetica" panose="020B0604020202020204" pitchFamily="34" charset="0"/>
                        </a:rPr>
                        <a:t>Recurring revenue from skin partnerships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 u="none" dirty="0">
                        <a:ln>
                          <a:noFill/>
                        </a:ln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158924"/>
                  </a:ext>
                </a:extLst>
              </a:tr>
            </a:tbl>
          </a:graphicData>
        </a:graphic>
      </p:graphicFrame>
      <p:sp>
        <p:nvSpPr>
          <p:cNvPr id="11" name="Title 3"/>
          <p:cNvSpPr txBox="1">
            <a:spLocks/>
          </p:cNvSpPr>
          <p:nvPr/>
        </p:nvSpPr>
        <p:spPr>
          <a:xfrm>
            <a:off x="432981" y="491414"/>
            <a:ext cx="10165062" cy="9006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1pPr>
          </a:lstStyle>
          <a:p>
            <a:pPr algn="l"/>
            <a:r>
              <a:rPr lang="en-US" sz="2800" dirty="0">
                <a:latin typeface="Helvetica" pitchFamily="2" charset="0"/>
              </a:rPr>
              <a:t>Investment Thesis I – Barstool Sports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0C112-61E3-4415-84FC-7A1C933F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441" y="1604959"/>
            <a:ext cx="847287" cy="432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B7DF3-0C2F-4BFA-B826-DA9DC9C03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16" y="1570102"/>
            <a:ext cx="621059" cy="512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15B3D4-1AC8-4235-AABD-3E7A9B38A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095" y="1541651"/>
            <a:ext cx="860426" cy="565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7C3B21-A836-4E90-918B-3F0C4EFAC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396" y="1566906"/>
            <a:ext cx="530758" cy="515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03782B-E7D1-42AA-BF88-99EEF61BC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227" y="1613989"/>
            <a:ext cx="823247" cy="415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78F585-7CD0-4715-B472-87EFF963B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5682" y="1594125"/>
            <a:ext cx="791704" cy="460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4373F-9EE6-4808-9EFA-0DB9E8004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9145" y="1608820"/>
            <a:ext cx="750829" cy="440021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3D73D41D-86DC-47F2-95E3-1AE82FCE5D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7857" y="2139790"/>
            <a:ext cx="404946" cy="404946"/>
          </a:xfrm>
          <a:prstGeom prst="rect">
            <a:avLst/>
          </a:prstGeom>
        </p:spPr>
      </p:pic>
      <p:pic>
        <p:nvPicPr>
          <p:cNvPr id="69" name="Graphic 68" descr="Checkmark">
            <a:extLst>
              <a:ext uri="{FF2B5EF4-FFF2-40B4-BE49-F238E27FC236}">
                <a16:creationId xmlns:a16="http://schemas.microsoft.com/office/drawing/2014/main" id="{B6467A45-C6DF-9040-BCE6-B4E465043B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3602" y="5621024"/>
            <a:ext cx="404946" cy="404946"/>
          </a:xfrm>
          <a:prstGeom prst="rect">
            <a:avLst/>
          </a:prstGeom>
        </p:spPr>
      </p:pic>
      <p:pic>
        <p:nvPicPr>
          <p:cNvPr id="70" name="Graphic 69" descr="Checkmark">
            <a:extLst>
              <a:ext uri="{FF2B5EF4-FFF2-40B4-BE49-F238E27FC236}">
                <a16:creationId xmlns:a16="http://schemas.microsoft.com/office/drawing/2014/main" id="{463AC844-0CC9-1B40-A8AB-5A62C2157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3602" y="5216896"/>
            <a:ext cx="404946" cy="404946"/>
          </a:xfrm>
          <a:prstGeom prst="rect">
            <a:avLst/>
          </a:prstGeom>
        </p:spPr>
      </p:pic>
      <p:pic>
        <p:nvPicPr>
          <p:cNvPr id="71" name="Graphic 70" descr="Checkmark">
            <a:extLst>
              <a:ext uri="{FF2B5EF4-FFF2-40B4-BE49-F238E27FC236}">
                <a16:creationId xmlns:a16="http://schemas.microsoft.com/office/drawing/2014/main" id="{82D133BE-E208-B34B-9978-1EE1D5267F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3602" y="4811245"/>
            <a:ext cx="404946" cy="404946"/>
          </a:xfrm>
          <a:prstGeom prst="rect">
            <a:avLst/>
          </a:prstGeom>
        </p:spPr>
      </p:pic>
      <p:pic>
        <p:nvPicPr>
          <p:cNvPr id="72" name="Graphic 71" descr="Checkmark">
            <a:extLst>
              <a:ext uri="{FF2B5EF4-FFF2-40B4-BE49-F238E27FC236}">
                <a16:creationId xmlns:a16="http://schemas.microsoft.com/office/drawing/2014/main" id="{070FD7D4-DF49-584F-82D0-0997E1FC1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9355" y="2548619"/>
            <a:ext cx="404946" cy="404946"/>
          </a:xfrm>
          <a:prstGeom prst="rect">
            <a:avLst/>
          </a:prstGeom>
        </p:spPr>
      </p:pic>
      <p:pic>
        <p:nvPicPr>
          <p:cNvPr id="73" name="Graphic 72" descr="Checkmark">
            <a:extLst>
              <a:ext uri="{FF2B5EF4-FFF2-40B4-BE49-F238E27FC236}">
                <a16:creationId xmlns:a16="http://schemas.microsoft.com/office/drawing/2014/main" id="{7A40198C-3BDE-7548-81F2-9872F300CD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9355" y="2953267"/>
            <a:ext cx="404946" cy="404946"/>
          </a:xfrm>
          <a:prstGeom prst="rect">
            <a:avLst/>
          </a:prstGeom>
        </p:spPr>
      </p:pic>
      <p:pic>
        <p:nvPicPr>
          <p:cNvPr id="74" name="Graphic 73" descr="Checkmark">
            <a:extLst>
              <a:ext uri="{FF2B5EF4-FFF2-40B4-BE49-F238E27FC236}">
                <a16:creationId xmlns:a16="http://schemas.microsoft.com/office/drawing/2014/main" id="{85723833-D465-6641-A554-67772F585B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3602" y="3368584"/>
            <a:ext cx="404946" cy="404946"/>
          </a:xfrm>
          <a:prstGeom prst="rect">
            <a:avLst/>
          </a:prstGeom>
        </p:spPr>
      </p:pic>
      <p:pic>
        <p:nvPicPr>
          <p:cNvPr id="75" name="Graphic 74" descr="Checkmark">
            <a:extLst>
              <a:ext uri="{FF2B5EF4-FFF2-40B4-BE49-F238E27FC236}">
                <a16:creationId xmlns:a16="http://schemas.microsoft.com/office/drawing/2014/main" id="{7B6C0361-C374-C043-A3CC-122F54F874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3602" y="3770212"/>
            <a:ext cx="404946" cy="404946"/>
          </a:xfrm>
          <a:prstGeom prst="rect">
            <a:avLst/>
          </a:prstGeom>
        </p:spPr>
      </p:pic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4B8CE259-0FFC-004A-953D-A49C6E59E8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80472" y="2140655"/>
            <a:ext cx="404946" cy="404946"/>
          </a:xfrm>
          <a:prstGeom prst="rect">
            <a:avLst/>
          </a:prstGeom>
        </p:spPr>
      </p:pic>
      <p:pic>
        <p:nvPicPr>
          <p:cNvPr id="77" name="Graphic 76" descr="Checkmark">
            <a:extLst>
              <a:ext uri="{FF2B5EF4-FFF2-40B4-BE49-F238E27FC236}">
                <a16:creationId xmlns:a16="http://schemas.microsoft.com/office/drawing/2014/main" id="{A96AF919-303B-F741-910F-02AAA7BF8B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80472" y="2547582"/>
            <a:ext cx="404946" cy="404946"/>
          </a:xfrm>
          <a:prstGeom prst="rect">
            <a:avLst/>
          </a:prstGeom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F9416CA7-D213-FC4E-B78D-78FF91810C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80472" y="2946300"/>
            <a:ext cx="404946" cy="404946"/>
          </a:xfrm>
          <a:prstGeom prst="rect">
            <a:avLst/>
          </a:prstGeom>
        </p:spPr>
      </p:pic>
      <p:pic>
        <p:nvPicPr>
          <p:cNvPr id="79" name="Graphic 78" descr="Checkmark">
            <a:extLst>
              <a:ext uri="{FF2B5EF4-FFF2-40B4-BE49-F238E27FC236}">
                <a16:creationId xmlns:a16="http://schemas.microsoft.com/office/drawing/2014/main" id="{83898F1A-59D9-8742-A680-B5F2015B23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80472" y="3360863"/>
            <a:ext cx="404946" cy="404946"/>
          </a:xfrm>
          <a:prstGeom prst="rect">
            <a:avLst/>
          </a:prstGeom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3262D8A4-37AE-E645-976E-05FBA02C5B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1589" y="2140073"/>
            <a:ext cx="404946" cy="404946"/>
          </a:xfrm>
          <a:prstGeom prst="rect">
            <a:avLst/>
          </a:prstGeom>
        </p:spPr>
      </p:pic>
      <p:pic>
        <p:nvPicPr>
          <p:cNvPr id="81" name="Graphic 80" descr="Checkmark">
            <a:extLst>
              <a:ext uri="{FF2B5EF4-FFF2-40B4-BE49-F238E27FC236}">
                <a16:creationId xmlns:a16="http://schemas.microsoft.com/office/drawing/2014/main" id="{662D64F9-5CE2-794A-93C7-847CDE8FE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1589" y="2547000"/>
            <a:ext cx="404946" cy="404946"/>
          </a:xfrm>
          <a:prstGeom prst="rect">
            <a:avLst/>
          </a:prstGeom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EF574D84-8114-2344-861C-49C61B07E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1589" y="2958244"/>
            <a:ext cx="404946" cy="404946"/>
          </a:xfrm>
          <a:prstGeom prst="rect">
            <a:avLst/>
          </a:prstGeom>
        </p:spPr>
      </p:pic>
      <p:pic>
        <p:nvPicPr>
          <p:cNvPr id="83" name="Graphic 82" descr="Checkmark">
            <a:extLst>
              <a:ext uri="{FF2B5EF4-FFF2-40B4-BE49-F238E27FC236}">
                <a16:creationId xmlns:a16="http://schemas.microsoft.com/office/drawing/2014/main" id="{ABBBD506-2375-CF4B-84B4-4163C01825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1589" y="3360281"/>
            <a:ext cx="404946" cy="404946"/>
          </a:xfrm>
          <a:prstGeom prst="rect">
            <a:avLst/>
          </a:prstGeom>
        </p:spPr>
      </p:pic>
      <p:pic>
        <p:nvPicPr>
          <p:cNvPr id="84" name="Graphic 83" descr="Checkmark">
            <a:extLst>
              <a:ext uri="{FF2B5EF4-FFF2-40B4-BE49-F238E27FC236}">
                <a16:creationId xmlns:a16="http://schemas.microsoft.com/office/drawing/2014/main" id="{A1D12DC4-D5E6-4F48-B1E4-4F5FBACC9B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6981" y="2142786"/>
            <a:ext cx="404946" cy="404946"/>
          </a:xfrm>
          <a:prstGeom prst="rect">
            <a:avLst/>
          </a:prstGeom>
        </p:spPr>
      </p:pic>
      <p:pic>
        <p:nvPicPr>
          <p:cNvPr id="85" name="Graphic 84" descr="Checkmark">
            <a:extLst>
              <a:ext uri="{FF2B5EF4-FFF2-40B4-BE49-F238E27FC236}">
                <a16:creationId xmlns:a16="http://schemas.microsoft.com/office/drawing/2014/main" id="{E2A260D1-21D5-2143-81B3-9969960B4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6981" y="2549713"/>
            <a:ext cx="404946" cy="404946"/>
          </a:xfrm>
          <a:prstGeom prst="rect">
            <a:avLst/>
          </a:prstGeom>
        </p:spPr>
      </p:pic>
      <p:pic>
        <p:nvPicPr>
          <p:cNvPr id="86" name="Graphic 85" descr="Checkmark">
            <a:extLst>
              <a:ext uri="{FF2B5EF4-FFF2-40B4-BE49-F238E27FC236}">
                <a16:creationId xmlns:a16="http://schemas.microsoft.com/office/drawing/2014/main" id="{6DA9E42A-8144-C548-A4F0-2190D221D2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76981" y="2948431"/>
            <a:ext cx="404946" cy="404946"/>
          </a:xfrm>
          <a:prstGeom prst="rect">
            <a:avLst/>
          </a:prstGeom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6544A948-9218-5D49-8F86-2C389EAEE4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76981" y="4803783"/>
            <a:ext cx="404946" cy="404946"/>
          </a:xfrm>
          <a:prstGeom prst="rect">
            <a:avLst/>
          </a:prstGeom>
        </p:spPr>
      </p:pic>
      <p:pic>
        <p:nvPicPr>
          <p:cNvPr id="88" name="Graphic 87" descr="Checkmark">
            <a:extLst>
              <a:ext uri="{FF2B5EF4-FFF2-40B4-BE49-F238E27FC236}">
                <a16:creationId xmlns:a16="http://schemas.microsoft.com/office/drawing/2014/main" id="{D86BE75C-4B96-2142-B1FF-8C08875B54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6349" y="2956845"/>
            <a:ext cx="404946" cy="404946"/>
          </a:xfrm>
          <a:prstGeom prst="rect">
            <a:avLst/>
          </a:prstGeom>
        </p:spPr>
      </p:pic>
      <p:pic>
        <p:nvPicPr>
          <p:cNvPr id="89" name="Graphic 88" descr="Checkmark">
            <a:extLst>
              <a:ext uri="{FF2B5EF4-FFF2-40B4-BE49-F238E27FC236}">
                <a16:creationId xmlns:a16="http://schemas.microsoft.com/office/drawing/2014/main" id="{6811EAD8-C331-2E4B-BF0C-ADC68CF542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6349" y="3363772"/>
            <a:ext cx="404946" cy="404946"/>
          </a:xfrm>
          <a:prstGeom prst="rect">
            <a:avLst/>
          </a:prstGeom>
        </p:spPr>
      </p:pic>
      <p:pic>
        <p:nvPicPr>
          <p:cNvPr id="90" name="Graphic 89" descr="Checkmark">
            <a:extLst>
              <a:ext uri="{FF2B5EF4-FFF2-40B4-BE49-F238E27FC236}">
                <a16:creationId xmlns:a16="http://schemas.microsoft.com/office/drawing/2014/main" id="{20A630C7-FF1E-4448-95C1-78B4FD8B09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55717" y="2545019"/>
            <a:ext cx="404946" cy="404946"/>
          </a:xfrm>
          <a:prstGeom prst="rect">
            <a:avLst/>
          </a:prstGeom>
        </p:spPr>
      </p:pic>
      <p:pic>
        <p:nvPicPr>
          <p:cNvPr id="91" name="Graphic 90" descr="Checkmark">
            <a:extLst>
              <a:ext uri="{FF2B5EF4-FFF2-40B4-BE49-F238E27FC236}">
                <a16:creationId xmlns:a16="http://schemas.microsoft.com/office/drawing/2014/main" id="{9EA3D24A-7984-AD43-B63E-F7B5A375B4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5717" y="2951946"/>
            <a:ext cx="404946" cy="404946"/>
          </a:xfrm>
          <a:prstGeom prst="rect">
            <a:avLst/>
          </a:prstGeom>
        </p:spPr>
      </p:pic>
      <p:pic>
        <p:nvPicPr>
          <p:cNvPr id="92" name="Graphic 91" descr="Checkmark">
            <a:extLst>
              <a:ext uri="{FF2B5EF4-FFF2-40B4-BE49-F238E27FC236}">
                <a16:creationId xmlns:a16="http://schemas.microsoft.com/office/drawing/2014/main" id="{A56160B5-A54C-0B45-9C97-2EE54C2B3F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5717" y="3350664"/>
            <a:ext cx="404946" cy="404946"/>
          </a:xfrm>
          <a:prstGeom prst="rect">
            <a:avLst/>
          </a:prstGeom>
        </p:spPr>
      </p:pic>
      <p:pic>
        <p:nvPicPr>
          <p:cNvPr id="93" name="Graphic 92" descr="Checkmark">
            <a:extLst>
              <a:ext uri="{FF2B5EF4-FFF2-40B4-BE49-F238E27FC236}">
                <a16:creationId xmlns:a16="http://schemas.microsoft.com/office/drawing/2014/main" id="{407DF5FF-5408-E24A-9B2A-3CA90DA89D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55717" y="3765227"/>
            <a:ext cx="404946" cy="404946"/>
          </a:xfrm>
          <a:prstGeom prst="rect">
            <a:avLst/>
          </a:prstGeom>
        </p:spPr>
      </p:pic>
      <p:pic>
        <p:nvPicPr>
          <p:cNvPr id="94" name="Graphic 93" descr="Checkmark">
            <a:extLst>
              <a:ext uri="{FF2B5EF4-FFF2-40B4-BE49-F238E27FC236}">
                <a16:creationId xmlns:a16="http://schemas.microsoft.com/office/drawing/2014/main" id="{70191AC6-DE40-9F40-B14E-C24133AD8D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5717" y="5220221"/>
            <a:ext cx="404946" cy="404946"/>
          </a:xfrm>
          <a:prstGeom prst="rect">
            <a:avLst/>
          </a:prstGeom>
        </p:spPr>
      </p:pic>
      <p:pic>
        <p:nvPicPr>
          <p:cNvPr id="95" name="Graphic 94" descr="Checkmark">
            <a:extLst>
              <a:ext uri="{FF2B5EF4-FFF2-40B4-BE49-F238E27FC236}">
                <a16:creationId xmlns:a16="http://schemas.microsoft.com/office/drawing/2014/main" id="{21209168-E454-5A43-BA57-43787AA2D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61109" y="3350664"/>
            <a:ext cx="404946" cy="404946"/>
          </a:xfrm>
          <a:prstGeom prst="rect">
            <a:avLst/>
          </a:prstGeom>
        </p:spPr>
      </p:pic>
      <p:pic>
        <p:nvPicPr>
          <p:cNvPr id="96" name="Graphic 95" descr="Checkmark">
            <a:extLst>
              <a:ext uri="{FF2B5EF4-FFF2-40B4-BE49-F238E27FC236}">
                <a16:creationId xmlns:a16="http://schemas.microsoft.com/office/drawing/2014/main" id="{E9D44F40-62FD-D946-A0D0-F149766F2C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61109" y="5206461"/>
            <a:ext cx="404946" cy="404946"/>
          </a:xfrm>
          <a:prstGeom prst="rect">
            <a:avLst/>
          </a:prstGeom>
        </p:spPr>
      </p:pic>
      <p:pic>
        <p:nvPicPr>
          <p:cNvPr id="97" name="Graphic 96" descr="Checkmark">
            <a:extLst>
              <a:ext uri="{FF2B5EF4-FFF2-40B4-BE49-F238E27FC236}">
                <a16:creationId xmlns:a16="http://schemas.microsoft.com/office/drawing/2014/main" id="{0DBA1975-6741-E349-9C54-DD69728E67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61109" y="5621024"/>
            <a:ext cx="404946" cy="40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01B3D04D-1A5E-41D6-850F-33F268BD51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700304"/>
              </p:ext>
            </p:extLst>
          </p:nvPr>
        </p:nvGraphicFramePr>
        <p:xfrm>
          <a:off x="432981" y="4016928"/>
          <a:ext cx="5580000" cy="1978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0F4202-45CD-4BDF-ACA3-81ACFBDA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13</a:t>
            </a:fld>
            <a:endParaRPr lang="en-US">
              <a:latin typeface="Helvetica" pitchFamily="2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7D5FCAF-BE57-4D43-999F-57DFED79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>
                <a:latin typeface="Helvetica" pitchFamily="2" charset="0"/>
              </a:rPr>
              <a:t>Investment Thesis I – Barstool Sports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B2609B4-D507-43C7-9D84-D79E1556F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747397"/>
              </p:ext>
            </p:extLst>
          </p:nvPr>
        </p:nvGraphicFramePr>
        <p:xfrm>
          <a:off x="6200104" y="1584772"/>
          <a:ext cx="2790000" cy="1463040"/>
        </p:xfrm>
        <a:graphic>
          <a:graphicData uri="http://schemas.openxmlformats.org/drawingml/2006/table">
            <a:tbl>
              <a:tblPr/>
              <a:tblGrid>
                <a:gridCol w="2790000">
                  <a:extLst>
                    <a:ext uri="{9D8B030D-6E8A-4147-A177-3AD203B41FA5}">
                      <a16:colId xmlns:a16="http://schemas.microsoft.com/office/drawing/2014/main" val="454692784"/>
                    </a:ext>
                  </a:extLst>
                </a:gridCol>
              </a:tblGrid>
              <a:tr h="1463040">
                <a:tc>
                  <a:txBody>
                    <a:bodyPr/>
                    <a:lstStyle/>
                    <a:p>
                      <a:pPr algn="ctr"/>
                      <a:endParaRPr lang="en-CA" sz="1000" b="1" baseline="0" dirty="0">
                        <a:solidFill>
                          <a:srgbClr val="075595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/>
                      <a:r>
                        <a:rPr lang="en-CA" sz="2000" b="1" baseline="0" dirty="0">
                          <a:solidFill>
                            <a:srgbClr val="075595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48K</a:t>
                      </a:r>
                    </a:p>
                    <a:p>
                      <a:pPr algn="ctr"/>
                      <a:r>
                        <a:rPr lang="en-CA" sz="1400" b="1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Registrations in PA</a:t>
                      </a:r>
                    </a:p>
                    <a:p>
                      <a:pPr algn="ctr"/>
                      <a:endParaRPr lang="en-CA" sz="1200" i="1" baseline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R="180000" marT="252000" marB="0" anchorCtr="1">
                    <a:lnL w="38100" cmpd="sng">
                      <a:solidFill>
                        <a:srgbClr val="075595"/>
                      </a:solidFill>
                      <a:prstDash val="solid"/>
                    </a:lnL>
                    <a:lnR w="38100" cmpd="sng">
                      <a:solidFill>
                        <a:srgbClr val="075595"/>
                      </a:solidFill>
                      <a:prstDash val="solid"/>
                    </a:lnR>
                    <a:lnT w="38100" cmpd="sng">
                      <a:solidFill>
                        <a:srgbClr val="075595"/>
                      </a:solidFill>
                      <a:prstDash val="solid"/>
                    </a:lnT>
                    <a:lnB w="38100" cmpd="sng">
                      <a:solidFill>
                        <a:srgbClr val="07559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60433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B1B2755-D744-4179-B280-92B49A686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268033"/>
              </p:ext>
            </p:extLst>
          </p:nvPr>
        </p:nvGraphicFramePr>
        <p:xfrm>
          <a:off x="8989471" y="1585676"/>
          <a:ext cx="2790000" cy="1468141"/>
        </p:xfrm>
        <a:graphic>
          <a:graphicData uri="http://schemas.openxmlformats.org/drawingml/2006/table">
            <a:tbl>
              <a:tblPr/>
              <a:tblGrid>
                <a:gridCol w="2790000">
                  <a:extLst>
                    <a:ext uri="{9D8B030D-6E8A-4147-A177-3AD203B41FA5}">
                      <a16:colId xmlns:a16="http://schemas.microsoft.com/office/drawing/2014/main" val="454692784"/>
                    </a:ext>
                  </a:extLst>
                </a:gridCol>
              </a:tblGrid>
              <a:tr h="1468141">
                <a:tc>
                  <a:txBody>
                    <a:bodyPr/>
                    <a:lstStyle/>
                    <a:p>
                      <a:pPr algn="ctr"/>
                      <a:endParaRPr lang="en-CA" sz="400" b="1" baseline="0" dirty="0">
                        <a:solidFill>
                          <a:srgbClr val="075595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/>
                      <a:r>
                        <a:rPr lang="en-CA" sz="2000" b="1" baseline="0" dirty="0">
                          <a:solidFill>
                            <a:srgbClr val="075595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30K</a:t>
                      </a:r>
                    </a:p>
                    <a:p>
                      <a:pPr algn="ctr"/>
                      <a:r>
                        <a:rPr lang="en-CA" sz="1400" b="1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Time PA Depositors </a:t>
                      </a:r>
                    </a:p>
                    <a:p>
                      <a:pPr algn="ctr"/>
                      <a:r>
                        <a:rPr lang="en-CA" sz="1200" i="1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represents average deposit size of $243</a:t>
                      </a:r>
                    </a:p>
                  </a:txBody>
                  <a:tcPr marT="252000" marB="0">
                    <a:lnL w="38100" cmpd="sng">
                      <a:solidFill>
                        <a:srgbClr val="075595"/>
                      </a:solidFill>
                      <a:prstDash val="solid"/>
                    </a:lnL>
                    <a:lnR w="38100" cmpd="sng">
                      <a:solidFill>
                        <a:srgbClr val="075595"/>
                      </a:solidFill>
                      <a:prstDash val="solid"/>
                    </a:lnR>
                    <a:lnT w="38100" cmpd="sng">
                      <a:solidFill>
                        <a:srgbClr val="075595"/>
                      </a:solidFill>
                      <a:prstDash val="solid"/>
                    </a:lnT>
                    <a:lnB w="38100" cmpd="sng">
                      <a:solidFill>
                        <a:srgbClr val="07559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60433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1C01B6B-8F4C-4ADE-AF35-498C471AA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618198"/>
              </p:ext>
            </p:extLst>
          </p:nvPr>
        </p:nvGraphicFramePr>
        <p:xfrm>
          <a:off x="6200104" y="3047812"/>
          <a:ext cx="2790000" cy="1447800"/>
        </p:xfrm>
        <a:graphic>
          <a:graphicData uri="http://schemas.openxmlformats.org/drawingml/2006/table">
            <a:tbl>
              <a:tblPr/>
              <a:tblGrid>
                <a:gridCol w="2790000">
                  <a:extLst>
                    <a:ext uri="{9D8B030D-6E8A-4147-A177-3AD203B41FA5}">
                      <a16:colId xmlns:a16="http://schemas.microsoft.com/office/drawing/2014/main" val="454692784"/>
                    </a:ext>
                  </a:extLst>
                </a:gridCol>
              </a:tblGrid>
              <a:tr h="1447800">
                <a:tc>
                  <a:txBody>
                    <a:bodyPr/>
                    <a:lstStyle/>
                    <a:p>
                      <a:pPr algn="ctr"/>
                      <a:endParaRPr lang="en-CA" sz="700" b="1" baseline="0" dirty="0">
                        <a:solidFill>
                          <a:srgbClr val="075595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/>
                      <a:r>
                        <a:rPr lang="en-CA" sz="2000" b="1" baseline="0" dirty="0">
                          <a:solidFill>
                            <a:srgbClr val="075595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$78M</a:t>
                      </a:r>
                    </a:p>
                    <a:p>
                      <a:pPr algn="ctr"/>
                      <a:r>
                        <a:rPr lang="en-CA" sz="1400" b="1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Total Handle</a:t>
                      </a:r>
                    </a:p>
                    <a:p>
                      <a:pPr algn="ctr"/>
                      <a:r>
                        <a:rPr lang="en-CA" sz="1200" i="1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22% of picks promoted by Barstool</a:t>
                      </a:r>
                    </a:p>
                  </a:txBody>
                  <a:tcPr marT="252000" marB="0">
                    <a:lnL w="38100" cmpd="sng">
                      <a:solidFill>
                        <a:srgbClr val="075595"/>
                      </a:solidFill>
                      <a:prstDash val="solid"/>
                    </a:lnL>
                    <a:lnR w="38100" cmpd="sng">
                      <a:solidFill>
                        <a:srgbClr val="075595"/>
                      </a:solidFill>
                      <a:prstDash val="solid"/>
                    </a:lnR>
                    <a:lnT w="38100" cmpd="sng">
                      <a:solidFill>
                        <a:srgbClr val="075595"/>
                      </a:solidFill>
                      <a:prstDash val="solid"/>
                    </a:lnT>
                    <a:lnB w="38100" cmpd="sng">
                      <a:solidFill>
                        <a:srgbClr val="07559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60433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1E51D5DC-1B7D-466F-8CEA-9BB685BED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202334"/>
              </p:ext>
            </p:extLst>
          </p:nvPr>
        </p:nvGraphicFramePr>
        <p:xfrm>
          <a:off x="8989471" y="3045927"/>
          <a:ext cx="2790000" cy="1447799"/>
        </p:xfrm>
        <a:graphic>
          <a:graphicData uri="http://schemas.openxmlformats.org/drawingml/2006/table">
            <a:tbl>
              <a:tblPr/>
              <a:tblGrid>
                <a:gridCol w="2790000">
                  <a:extLst>
                    <a:ext uri="{9D8B030D-6E8A-4147-A177-3AD203B41FA5}">
                      <a16:colId xmlns:a16="http://schemas.microsoft.com/office/drawing/2014/main" val="454692784"/>
                    </a:ext>
                  </a:extLst>
                </a:gridCol>
              </a:tblGrid>
              <a:tr h="1447799">
                <a:tc>
                  <a:txBody>
                    <a:bodyPr/>
                    <a:lstStyle/>
                    <a:p>
                      <a:pPr algn="ctr"/>
                      <a:endParaRPr lang="en-CA" sz="300" b="1" baseline="0" dirty="0">
                        <a:solidFill>
                          <a:srgbClr val="075595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/>
                      <a:r>
                        <a:rPr lang="en-CA" sz="2000" b="1" baseline="0" dirty="0">
                          <a:solidFill>
                            <a:srgbClr val="075595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310K</a:t>
                      </a:r>
                    </a:p>
                    <a:p>
                      <a:pPr algn="ctr"/>
                      <a:r>
                        <a:rPr lang="en-CA" sz="1400" b="1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App Downloads in U.S.</a:t>
                      </a:r>
                    </a:p>
                    <a:p>
                      <a:pPr algn="ctr"/>
                      <a:r>
                        <a:rPr lang="en-CA" sz="1200" i="1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95% of registrations new to Penn ecosystem</a:t>
                      </a:r>
                    </a:p>
                  </a:txBody>
                  <a:tcPr marT="252000" marB="0">
                    <a:lnL w="38100" cmpd="sng">
                      <a:solidFill>
                        <a:srgbClr val="075595"/>
                      </a:solidFill>
                      <a:prstDash val="solid"/>
                    </a:lnL>
                    <a:lnR w="38100" cmpd="sng">
                      <a:solidFill>
                        <a:srgbClr val="075595"/>
                      </a:solidFill>
                      <a:prstDash val="solid"/>
                    </a:lnR>
                    <a:lnT w="38100" cmpd="sng">
                      <a:solidFill>
                        <a:srgbClr val="075595"/>
                      </a:solidFill>
                      <a:prstDash val="solid"/>
                    </a:lnT>
                    <a:lnB w="38100" cmpd="sng">
                      <a:solidFill>
                        <a:srgbClr val="07559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60433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CE43425-164C-4A6D-B878-1DF5CCC9A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53324"/>
              </p:ext>
            </p:extLst>
          </p:nvPr>
        </p:nvGraphicFramePr>
        <p:xfrm>
          <a:off x="6200104" y="4491684"/>
          <a:ext cx="2790000" cy="1503781"/>
        </p:xfrm>
        <a:graphic>
          <a:graphicData uri="http://schemas.openxmlformats.org/drawingml/2006/table">
            <a:tbl>
              <a:tblPr/>
              <a:tblGrid>
                <a:gridCol w="2790000">
                  <a:extLst>
                    <a:ext uri="{9D8B030D-6E8A-4147-A177-3AD203B41FA5}">
                      <a16:colId xmlns:a16="http://schemas.microsoft.com/office/drawing/2014/main" val="454692784"/>
                    </a:ext>
                  </a:extLst>
                </a:gridCol>
              </a:tblGrid>
              <a:tr h="1503781">
                <a:tc>
                  <a:txBody>
                    <a:bodyPr/>
                    <a:lstStyle/>
                    <a:p>
                      <a:pPr algn="ctr"/>
                      <a:endParaRPr lang="en-CA" sz="1000" b="1" baseline="0" dirty="0">
                        <a:solidFill>
                          <a:srgbClr val="075595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/>
                      <a:r>
                        <a:rPr lang="en-CA" sz="2000" b="1" baseline="0" dirty="0">
                          <a:solidFill>
                            <a:srgbClr val="075595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4.9</a:t>
                      </a:r>
                    </a:p>
                    <a:p>
                      <a:pPr algn="ctr"/>
                      <a:r>
                        <a:rPr lang="en-CA" sz="1400" b="1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Average Rating</a:t>
                      </a:r>
                    </a:p>
                    <a:p>
                      <a:pPr algn="ctr"/>
                      <a:r>
                        <a:rPr lang="en-CA" sz="1200" i="1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App Store</a:t>
                      </a:r>
                      <a:endParaRPr lang="en-CA" sz="1200" i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252000" marB="0">
                    <a:lnL w="38100" cmpd="sng">
                      <a:solidFill>
                        <a:srgbClr val="075595"/>
                      </a:solidFill>
                      <a:prstDash val="solid"/>
                    </a:lnL>
                    <a:lnR w="38100" cmpd="sng">
                      <a:solidFill>
                        <a:srgbClr val="075595"/>
                      </a:solidFill>
                      <a:prstDash val="solid"/>
                    </a:lnR>
                    <a:lnT w="38100" cmpd="sng">
                      <a:solidFill>
                        <a:srgbClr val="075595"/>
                      </a:solidFill>
                      <a:prstDash val="solid"/>
                    </a:lnT>
                    <a:lnB w="38100" cmpd="sng">
                      <a:solidFill>
                        <a:srgbClr val="075595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60433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59EFD2E-B67D-448E-959B-763EA29B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414214"/>
              </p:ext>
            </p:extLst>
          </p:nvPr>
        </p:nvGraphicFramePr>
        <p:xfrm>
          <a:off x="8989471" y="4497864"/>
          <a:ext cx="2790000" cy="1497602"/>
        </p:xfrm>
        <a:graphic>
          <a:graphicData uri="http://schemas.openxmlformats.org/drawingml/2006/table">
            <a:tbl>
              <a:tblPr/>
              <a:tblGrid>
                <a:gridCol w="2790000">
                  <a:extLst>
                    <a:ext uri="{9D8B030D-6E8A-4147-A177-3AD203B41FA5}">
                      <a16:colId xmlns:a16="http://schemas.microsoft.com/office/drawing/2014/main" val="3100851285"/>
                    </a:ext>
                  </a:extLst>
                </a:gridCol>
              </a:tblGrid>
              <a:tr h="1497602">
                <a:tc>
                  <a:txBody>
                    <a:bodyPr/>
                    <a:lstStyle/>
                    <a:p>
                      <a:pPr algn="ctr"/>
                      <a:endParaRPr lang="en-CA" sz="1400" b="1" baseline="0" dirty="0">
                        <a:solidFill>
                          <a:srgbClr val="FF0000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/>
                      <a:r>
                        <a:rPr lang="en-CA" sz="2000" b="1" baseline="0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$0</a:t>
                      </a:r>
                    </a:p>
                    <a:p>
                      <a:pPr algn="ctr"/>
                      <a:r>
                        <a:rPr lang="en-CA" sz="1400" b="1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External Marketing Spend</a:t>
                      </a:r>
                    </a:p>
                    <a:p>
                      <a:pPr algn="ctr"/>
                      <a:r>
                        <a:rPr lang="en-CA" sz="1200" i="1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 launch of Barstool Sportsbook </a:t>
                      </a:r>
                    </a:p>
                  </a:txBody>
                  <a:tcPr marT="144000" marB="0"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22144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8068A4D0-3B4C-4FD4-A524-CB216CA2AD01}"/>
              </a:ext>
            </a:extLst>
          </p:cNvPr>
          <p:cNvSpPr txBox="1">
            <a:spLocks noChangeAspect="1"/>
          </p:cNvSpPr>
          <p:nvPr/>
        </p:nvSpPr>
        <p:spPr>
          <a:xfrm>
            <a:off x="432981" y="1579185"/>
            <a:ext cx="5580000" cy="354723"/>
          </a:xfrm>
          <a:prstGeom prst="rect">
            <a:avLst/>
          </a:prstGeom>
          <a:solidFill>
            <a:srgbClr val="005494"/>
          </a:solidFill>
          <a:ln w="38100"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Helvetica" pitchFamily="2" charset="0"/>
                <a:cs typeface="Helvetica" panose="020B0604020202020204" pitchFamily="34" charset="0"/>
              </a:rPr>
              <a:t>Barstool Sportsbook Success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F7A368-A743-4880-AC16-E4F155586338}"/>
              </a:ext>
            </a:extLst>
          </p:cNvPr>
          <p:cNvSpPr txBox="1">
            <a:spLocks noChangeAspect="1"/>
          </p:cNvSpPr>
          <p:nvPr/>
        </p:nvSpPr>
        <p:spPr>
          <a:xfrm>
            <a:off x="432981" y="3656848"/>
            <a:ext cx="5580000" cy="360080"/>
          </a:xfrm>
          <a:prstGeom prst="rect">
            <a:avLst/>
          </a:prstGeom>
          <a:solidFill>
            <a:srgbClr val="075595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Helvetica" pitchFamily="2" charset="0"/>
                <a:cs typeface="Helvetica" panose="020B0604020202020204" pitchFamily="34" charset="0"/>
              </a:rPr>
              <a:t>Monthly Performance ($ in Millions)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9ED857-78C9-45FA-B235-DECFC6FE31A7}"/>
              </a:ext>
            </a:extLst>
          </p:cNvPr>
          <p:cNvSpPr txBox="1"/>
          <p:nvPr/>
        </p:nvSpPr>
        <p:spPr>
          <a:xfrm>
            <a:off x="432981" y="1924807"/>
            <a:ext cx="5580000" cy="1698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Helvetica" pitchFamily="2" charset="0"/>
                <a:cs typeface="Helvetica" panose="020B0604020202020204" pitchFamily="34" charset="0"/>
              </a:rPr>
              <a:t>The Barstool Sportsbook has shown strong numbers since its launch in Pennsylvania, positioning itself 3</a:t>
            </a:r>
            <a:r>
              <a:rPr lang="en-CA" sz="1400" baseline="30000" dirty="0">
                <a:latin typeface="Helvetica" pitchFamily="2" charset="0"/>
                <a:cs typeface="Helvetica" panose="020B0604020202020204" pitchFamily="34" charset="0"/>
              </a:rPr>
              <a:t>rd</a:t>
            </a:r>
            <a:r>
              <a:rPr lang="en-CA" sz="1400" dirty="0">
                <a:latin typeface="Helvetica" pitchFamily="2" charset="0"/>
                <a:cs typeface="Helvetica" panose="020B0604020202020204" pitchFamily="34" charset="0"/>
              </a:rPr>
              <a:t> in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500" dirty="0">
              <a:latin typeface="Helvetica" pitchFamily="2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Helvetica" pitchFamily="2" charset="0"/>
                <a:cs typeface="Helvetica" panose="020B0604020202020204" pitchFamily="34" charset="0"/>
              </a:rPr>
              <a:t>Barstool has geared content and promotions towards the Sportsbook to provide users increased incentives and inclusivity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500" dirty="0">
              <a:latin typeface="Helvetica" pitchFamily="2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Helvetica" pitchFamily="2" charset="0"/>
                <a:cs typeface="Helvetica" panose="020B0604020202020204" pitchFamily="34" charset="0"/>
              </a:rPr>
              <a:t>Executives strongly believe they will be at minimum 3</a:t>
            </a:r>
            <a:r>
              <a:rPr lang="en-CA" sz="1400" baseline="30000" dirty="0">
                <a:latin typeface="Helvetica" pitchFamily="2" charset="0"/>
                <a:cs typeface="Helvetica" panose="020B0604020202020204" pitchFamily="34" charset="0"/>
              </a:rPr>
              <a:t>rd</a:t>
            </a:r>
            <a:r>
              <a:rPr lang="en-CA" sz="1400" dirty="0">
                <a:latin typeface="Helvetica" pitchFamily="2" charset="0"/>
                <a:cs typeface="Helvetica" panose="020B0604020202020204" pitchFamily="34" charset="0"/>
              </a:rPr>
              <a:t> in market share in states where they offer the Barstool Sportsbook</a:t>
            </a:r>
          </a:p>
        </p:txBody>
      </p:sp>
    </p:spTree>
    <p:extLst>
      <p:ext uri="{BB962C8B-B14F-4D97-AF65-F5344CB8AC3E}">
        <p14:creationId xmlns:p14="http://schemas.microsoft.com/office/powerpoint/2010/main" val="3697267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6F48D-7549-7D4C-BB8C-709E4F487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14</a:t>
            </a:fld>
            <a:endParaRPr lang="en-US">
              <a:latin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93B630-3F95-204F-8C80-D2BE3733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Investment Thesis II – Omni-Channel Strategy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D4562D27-D25C-194C-8A66-3D8FD5DF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143" y="4255260"/>
            <a:ext cx="2613228" cy="208536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AE52D20-5463-704C-BF91-F914987349BB}"/>
              </a:ext>
            </a:extLst>
          </p:cNvPr>
          <p:cNvSpPr>
            <a:spLocks noChangeAspect="1"/>
          </p:cNvSpPr>
          <p:nvPr/>
        </p:nvSpPr>
        <p:spPr>
          <a:xfrm>
            <a:off x="1999196" y="5117592"/>
            <a:ext cx="696374" cy="696374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E75B6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F2E472-C668-644B-9098-D0ACE46A5663}"/>
              </a:ext>
            </a:extLst>
          </p:cNvPr>
          <p:cNvSpPr>
            <a:spLocks noChangeAspect="1"/>
          </p:cNvSpPr>
          <p:nvPr/>
        </p:nvSpPr>
        <p:spPr>
          <a:xfrm>
            <a:off x="1278579" y="5188149"/>
            <a:ext cx="580312" cy="580312"/>
          </a:xfrm>
          <a:prstGeom prst="ellipse">
            <a:avLst/>
          </a:prstGeom>
          <a:solidFill>
            <a:srgbClr val="03A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BEC96D-14DE-7445-855E-FE50AA2B31E6}"/>
              </a:ext>
            </a:extLst>
          </p:cNvPr>
          <p:cNvSpPr>
            <a:spLocks noChangeAspect="1"/>
          </p:cNvSpPr>
          <p:nvPr/>
        </p:nvSpPr>
        <p:spPr>
          <a:xfrm>
            <a:off x="674025" y="5246180"/>
            <a:ext cx="464249" cy="464249"/>
          </a:xfrm>
          <a:prstGeom prst="ellipse">
            <a:avLst/>
          </a:prstGeom>
          <a:solidFill>
            <a:srgbClr val="075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93780D-0B7D-2D41-9283-590962DE3D38}"/>
              </a:ext>
            </a:extLst>
          </p:cNvPr>
          <p:cNvSpPr>
            <a:spLocks noChangeAspect="1"/>
          </p:cNvSpPr>
          <p:nvPr/>
        </p:nvSpPr>
        <p:spPr>
          <a:xfrm>
            <a:off x="2835875" y="5014056"/>
            <a:ext cx="928499" cy="928499"/>
          </a:xfrm>
          <a:prstGeom prst="ellips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0D8B28-38E8-2740-8A1A-81D9DEA0A9C1}"/>
              </a:ext>
            </a:extLst>
          </p:cNvPr>
          <p:cNvSpPr>
            <a:spLocks noChangeAspect="1"/>
          </p:cNvSpPr>
          <p:nvPr/>
        </p:nvSpPr>
        <p:spPr>
          <a:xfrm>
            <a:off x="3904679" y="4897995"/>
            <a:ext cx="1160623" cy="116062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ED89F6-9CE7-4942-8735-1000CE677DD9}"/>
              </a:ext>
            </a:extLst>
          </p:cNvPr>
          <p:cNvSpPr>
            <a:spLocks noChangeAspect="1"/>
          </p:cNvSpPr>
          <p:nvPr/>
        </p:nvSpPr>
        <p:spPr>
          <a:xfrm>
            <a:off x="5205607" y="4781933"/>
            <a:ext cx="1392748" cy="13927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666F6A-DD75-7B4F-8296-37386F191A4C}"/>
              </a:ext>
            </a:extLst>
          </p:cNvPr>
          <p:cNvSpPr txBox="1"/>
          <p:nvPr/>
        </p:nvSpPr>
        <p:spPr>
          <a:xfrm>
            <a:off x="364777" y="4168604"/>
            <a:ext cx="1068277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Retail Sports Only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9F39A1-3C16-354B-A4DC-EB74F327BFC1}"/>
              </a:ext>
            </a:extLst>
          </p:cNvPr>
          <p:cNvSpPr txBox="1"/>
          <p:nvPr/>
        </p:nvSpPr>
        <p:spPr>
          <a:xfrm>
            <a:off x="4003357" y="4168604"/>
            <a:ext cx="948800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Casino &amp; Retail Sports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2769F7-6043-EE41-9458-D1DD8CA3E75C}"/>
              </a:ext>
            </a:extLst>
          </p:cNvPr>
          <p:cNvSpPr txBox="1"/>
          <p:nvPr/>
        </p:nvSpPr>
        <p:spPr>
          <a:xfrm>
            <a:off x="1149405" y="4168604"/>
            <a:ext cx="824194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iCasino Only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9FAEF-7795-174C-A3A4-503E989BF1B6}"/>
              </a:ext>
            </a:extLst>
          </p:cNvPr>
          <p:cNvSpPr txBox="1"/>
          <p:nvPr/>
        </p:nvSpPr>
        <p:spPr>
          <a:xfrm>
            <a:off x="1991963" y="4168604"/>
            <a:ext cx="696374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Casino Only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062281-36BD-244E-9E39-CB0240C5BCB2}"/>
              </a:ext>
            </a:extLst>
          </p:cNvPr>
          <p:cNvSpPr txBox="1"/>
          <p:nvPr/>
        </p:nvSpPr>
        <p:spPr>
          <a:xfrm>
            <a:off x="2756243" y="4168604"/>
            <a:ext cx="1068277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Casino &amp; iCasino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56E024-6AD2-1943-9916-7D951B85E6AB}"/>
              </a:ext>
            </a:extLst>
          </p:cNvPr>
          <p:cNvSpPr txBox="1"/>
          <p:nvPr/>
        </p:nvSpPr>
        <p:spPr>
          <a:xfrm>
            <a:off x="5290220" y="4168604"/>
            <a:ext cx="1209056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Casino, iCasino &amp; Retail Sports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55E40-A0AA-9C42-AE1D-A1C2C88F41AB}"/>
              </a:ext>
            </a:extLst>
          </p:cNvPr>
          <p:cNvSpPr txBox="1"/>
          <p:nvPr/>
        </p:nvSpPr>
        <p:spPr>
          <a:xfrm>
            <a:off x="375168" y="5128227"/>
            <a:ext cx="1068277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0.6x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54966C-AD0E-9A44-92EB-28C559AC4AB0}"/>
              </a:ext>
            </a:extLst>
          </p:cNvPr>
          <p:cNvSpPr txBox="1"/>
          <p:nvPr/>
        </p:nvSpPr>
        <p:spPr>
          <a:xfrm>
            <a:off x="4003357" y="5128227"/>
            <a:ext cx="948800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5.0x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0867A9-E1CA-BB46-9854-65A863AB4C42}"/>
              </a:ext>
            </a:extLst>
          </p:cNvPr>
          <p:cNvSpPr txBox="1"/>
          <p:nvPr/>
        </p:nvSpPr>
        <p:spPr>
          <a:xfrm>
            <a:off x="1170187" y="5128227"/>
            <a:ext cx="824194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0.6x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6AA778-26D6-BB4E-9E37-82FD0A63B064}"/>
              </a:ext>
            </a:extLst>
          </p:cNvPr>
          <p:cNvSpPr txBox="1"/>
          <p:nvPr/>
        </p:nvSpPr>
        <p:spPr>
          <a:xfrm>
            <a:off x="1991963" y="5128227"/>
            <a:ext cx="696374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Base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204F6F-DEBB-254E-BF5D-9D8F3BF61532}"/>
              </a:ext>
            </a:extLst>
          </p:cNvPr>
          <p:cNvSpPr txBox="1"/>
          <p:nvPr/>
        </p:nvSpPr>
        <p:spPr>
          <a:xfrm>
            <a:off x="2756243" y="5128227"/>
            <a:ext cx="1068277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4.8x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3E7C96-DAD9-DD47-9091-BE5EE2B4409E}"/>
              </a:ext>
            </a:extLst>
          </p:cNvPr>
          <p:cNvSpPr txBox="1"/>
          <p:nvPr/>
        </p:nvSpPr>
        <p:spPr>
          <a:xfrm>
            <a:off x="5290220" y="5128227"/>
            <a:ext cx="1209056" cy="7169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12.6x</a:t>
            </a:r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384E9E4F-340D-3B45-B32D-18061C6BFB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367806"/>
              </p:ext>
            </p:extLst>
          </p:nvPr>
        </p:nvGraphicFramePr>
        <p:xfrm>
          <a:off x="6883354" y="1593999"/>
          <a:ext cx="4896116" cy="233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163E30D4-ACE6-3244-B65A-AEF9ABE0D957}"/>
              </a:ext>
            </a:extLst>
          </p:cNvPr>
          <p:cNvSpPr txBox="1"/>
          <p:nvPr/>
        </p:nvSpPr>
        <p:spPr>
          <a:xfrm>
            <a:off x="432981" y="1762234"/>
            <a:ext cx="6165374" cy="18697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itchFamily="2" charset="0"/>
              </a:rPr>
              <a:t>Each channel feeds off each other, providing the customer more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itchFamily="2" charset="0"/>
              </a:rPr>
              <a:t>Penn can cross-sell to its 20 million </a:t>
            </a:r>
            <a:r>
              <a:rPr lang="en-US" sz="1400" dirty="0" err="1">
                <a:latin typeface="Helvetica" pitchFamily="2" charset="0"/>
              </a:rPr>
              <a:t>mychoice</a:t>
            </a:r>
            <a:r>
              <a:rPr lang="en-US" sz="1400" dirty="0">
                <a:latin typeface="Helvetica" pitchFamily="2" charset="0"/>
              </a:rPr>
              <a:t> members and Barstool’s 66 million “Stoolies”, resulting to greater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itchFamily="2" charset="0"/>
              </a:rPr>
              <a:t>Penn has the greatest market access (in 19 states) compared to its peers, reducing market access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Helvetica" pitchFamily="2" charset="0"/>
              </a:rPr>
              <a:t>mychoice</a:t>
            </a:r>
            <a:r>
              <a:rPr lang="en-US" sz="1400" dirty="0">
                <a:latin typeface="Helvetica" pitchFamily="2" charset="0"/>
              </a:rPr>
              <a:t> membership is designed to incentivize its members to use all its gaming products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341F32-D4C2-5F4F-B7D4-20CBB7D0B020}"/>
              </a:ext>
            </a:extLst>
          </p:cNvPr>
          <p:cNvSpPr txBox="1">
            <a:spLocks/>
          </p:cNvSpPr>
          <p:nvPr/>
        </p:nvSpPr>
        <p:spPr>
          <a:xfrm>
            <a:off x="432981" y="3851032"/>
            <a:ext cx="6165374" cy="360000"/>
          </a:xfrm>
          <a:prstGeom prst="rect">
            <a:avLst/>
          </a:prstGeom>
          <a:solidFill>
            <a:srgbClr val="075595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Helvetica" pitchFamily="2" charset="0"/>
                <a:cs typeface="Helvetica" panose="020B0604020202020204" pitchFamily="34" charset="0"/>
              </a:rPr>
              <a:t>More Channels, Greater Value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97CCE7-F7FE-8245-A92E-7117DA3C6E35}"/>
              </a:ext>
            </a:extLst>
          </p:cNvPr>
          <p:cNvSpPr txBox="1">
            <a:spLocks/>
          </p:cNvSpPr>
          <p:nvPr/>
        </p:nvSpPr>
        <p:spPr>
          <a:xfrm>
            <a:off x="432981" y="1242598"/>
            <a:ext cx="6165374" cy="360000"/>
          </a:xfrm>
          <a:prstGeom prst="rect">
            <a:avLst/>
          </a:prstGeom>
          <a:solidFill>
            <a:srgbClr val="075595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Helvetica" pitchFamily="2" charset="0"/>
                <a:cs typeface="Helvetica" panose="020B0604020202020204" pitchFamily="34" charset="0"/>
              </a:rPr>
              <a:t>A more diversified revenue breakdown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928F58-9289-4F4F-8FF3-6C8029046D80}"/>
              </a:ext>
            </a:extLst>
          </p:cNvPr>
          <p:cNvSpPr txBox="1">
            <a:spLocks/>
          </p:cNvSpPr>
          <p:nvPr/>
        </p:nvSpPr>
        <p:spPr>
          <a:xfrm>
            <a:off x="6883353" y="1253618"/>
            <a:ext cx="4896117" cy="360000"/>
          </a:xfrm>
          <a:prstGeom prst="rect">
            <a:avLst/>
          </a:prstGeom>
          <a:solidFill>
            <a:srgbClr val="075595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Helvetica" pitchFamily="2" charset="0"/>
                <a:cs typeface="Helvetica" panose="020B0604020202020204" pitchFamily="34" charset="0"/>
              </a:rPr>
              <a:t>Early Evidence of Cross Selling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9D56DE-30BB-DA42-8D50-10184311019B}"/>
              </a:ext>
            </a:extLst>
          </p:cNvPr>
          <p:cNvSpPr txBox="1">
            <a:spLocks/>
          </p:cNvSpPr>
          <p:nvPr/>
        </p:nvSpPr>
        <p:spPr>
          <a:xfrm>
            <a:off x="6883353" y="3848371"/>
            <a:ext cx="4896117" cy="360000"/>
          </a:xfrm>
          <a:prstGeom prst="rect">
            <a:avLst/>
          </a:prstGeom>
          <a:solidFill>
            <a:srgbClr val="075595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  <a:latin typeface="Helvetica" pitchFamily="2" charset="0"/>
                <a:cs typeface="Helvetica" panose="020B0604020202020204" pitchFamily="34" charset="0"/>
              </a:rPr>
              <a:t>Penn’s Omni-Channel Platform</a:t>
            </a:r>
          </a:p>
        </p:txBody>
      </p:sp>
    </p:spTree>
    <p:extLst>
      <p:ext uri="{BB962C8B-B14F-4D97-AF65-F5344CB8AC3E}">
        <p14:creationId xmlns:p14="http://schemas.microsoft.com/office/powerpoint/2010/main" val="35192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C6D5-5FE4-1F49-B03D-D424FA21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E47C9-CE29-454E-9D34-9117C717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15</a:t>
            </a:fld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3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FF488-53D2-CB45-A22B-60B9867B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16</a:t>
            </a:fld>
            <a:endParaRPr lang="en-US">
              <a:latin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310893-3A26-0841-AE3D-E6631CEA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>
                <a:latin typeface="Helvetica" pitchFamily="2" charset="0"/>
              </a:rPr>
              <a:t>Comparables</a:t>
            </a:r>
            <a:r>
              <a:rPr lang="en-US" dirty="0">
                <a:latin typeface="Helvetica" pitchFamily="2" charset="0"/>
              </a:rPr>
              <a:t> Table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2D6224-4FAC-7649-94CC-D8C767895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64318"/>
              </p:ext>
            </p:extLst>
          </p:nvPr>
        </p:nvGraphicFramePr>
        <p:xfrm>
          <a:off x="432983" y="1276269"/>
          <a:ext cx="11346488" cy="2297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23574">
                  <a:extLst>
                    <a:ext uri="{9D8B030D-6E8A-4147-A177-3AD203B41FA5}">
                      <a16:colId xmlns:a16="http://schemas.microsoft.com/office/drawing/2014/main" val="3598615325"/>
                    </a:ext>
                  </a:extLst>
                </a:gridCol>
                <a:gridCol w="967803">
                  <a:extLst>
                    <a:ext uri="{9D8B030D-6E8A-4147-A177-3AD203B41FA5}">
                      <a16:colId xmlns:a16="http://schemas.microsoft.com/office/drawing/2014/main" val="645978587"/>
                    </a:ext>
                  </a:extLst>
                </a:gridCol>
                <a:gridCol w="1013169">
                  <a:extLst>
                    <a:ext uri="{9D8B030D-6E8A-4147-A177-3AD203B41FA5}">
                      <a16:colId xmlns:a16="http://schemas.microsoft.com/office/drawing/2014/main" val="2070164987"/>
                    </a:ext>
                  </a:extLst>
                </a:gridCol>
                <a:gridCol w="1013169">
                  <a:extLst>
                    <a:ext uri="{9D8B030D-6E8A-4147-A177-3AD203B41FA5}">
                      <a16:colId xmlns:a16="http://schemas.microsoft.com/office/drawing/2014/main" val="3192181256"/>
                    </a:ext>
                  </a:extLst>
                </a:gridCol>
                <a:gridCol w="1013169">
                  <a:extLst>
                    <a:ext uri="{9D8B030D-6E8A-4147-A177-3AD203B41FA5}">
                      <a16:colId xmlns:a16="http://schemas.microsoft.com/office/drawing/2014/main" val="16250925"/>
                    </a:ext>
                  </a:extLst>
                </a:gridCol>
                <a:gridCol w="1013169">
                  <a:extLst>
                    <a:ext uri="{9D8B030D-6E8A-4147-A177-3AD203B41FA5}">
                      <a16:colId xmlns:a16="http://schemas.microsoft.com/office/drawing/2014/main" val="1378039165"/>
                    </a:ext>
                  </a:extLst>
                </a:gridCol>
                <a:gridCol w="1315608">
                  <a:extLst>
                    <a:ext uri="{9D8B030D-6E8A-4147-A177-3AD203B41FA5}">
                      <a16:colId xmlns:a16="http://schemas.microsoft.com/office/drawing/2014/main" val="3477292165"/>
                    </a:ext>
                  </a:extLst>
                </a:gridCol>
                <a:gridCol w="1013169">
                  <a:extLst>
                    <a:ext uri="{9D8B030D-6E8A-4147-A177-3AD203B41FA5}">
                      <a16:colId xmlns:a16="http://schemas.microsoft.com/office/drawing/2014/main" val="4024414265"/>
                    </a:ext>
                  </a:extLst>
                </a:gridCol>
                <a:gridCol w="1073658">
                  <a:extLst>
                    <a:ext uri="{9D8B030D-6E8A-4147-A177-3AD203B41FA5}">
                      <a16:colId xmlns:a16="http://schemas.microsoft.com/office/drawing/2014/main" val="2310692379"/>
                    </a:ext>
                  </a:extLst>
                </a:gridCol>
              </a:tblGrid>
              <a:tr h="480045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Company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Ticker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Share Price ($USD)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Market Cap ($M)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EV ($M)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P/S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EV/EBITDA 2021E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Debt / Equity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Revenue Growth YoY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024395"/>
                  </a:ext>
                </a:extLst>
              </a:tr>
              <a:tr h="16483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Penn National Gaming Inc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PENN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72.38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11,242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20,664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2.3x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12.8x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  4.3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47.8%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979821"/>
                  </a:ext>
                </a:extLst>
              </a:tr>
              <a:tr h="16483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Boyd Gaming Corp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BYD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39.40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4,395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8,819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1.9x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9.1x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  4.8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26.6%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078306"/>
                  </a:ext>
                </a:extLst>
              </a:tr>
              <a:tr h="16483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Flutter Entertainment Plc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FLTR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178.08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   27,604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31,535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4.6x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20.4x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  0.3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14.2%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991507"/>
                  </a:ext>
                </a:extLst>
              </a:tr>
              <a:tr h="16483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Churchill Downs Inc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CHDN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   185.22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7,308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8,854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7.0x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15.0x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  5.8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31.8%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033626"/>
                  </a:ext>
                </a:extLst>
              </a:tr>
              <a:tr h="16483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Caesars Entertainment Inc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CZR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     69.37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   14,448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28,700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2.9x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11.8x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  4.5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23.0%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404401"/>
                  </a:ext>
                </a:extLst>
              </a:tr>
              <a:tr h="16483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Bally's Corp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BALY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     47.51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     1,448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2,328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3.9x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10.3x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  6.4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19.7%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054920"/>
                  </a:ext>
                </a:extLst>
              </a:tr>
              <a:tr h="73441">
                <a:tc>
                  <a:txBody>
                    <a:bodyPr/>
                    <a:lstStyle/>
                    <a:p>
                      <a:pPr algn="l" fontAlgn="b"/>
                      <a:r>
                        <a:rPr lang="en-CA" sz="5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5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5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5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5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5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5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5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5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68191"/>
                  </a:ext>
                </a:extLst>
              </a:tr>
              <a:tr h="164833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Bear (First Quartile)</a:t>
                      </a:r>
                      <a:endParaRPr lang="en-CA" sz="1200" b="1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     47.51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4,395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8,819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2.9x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10.3x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  4.5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19.7%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143611"/>
                  </a:ext>
                </a:extLst>
              </a:tr>
              <a:tr h="164833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Base (Median)</a:t>
                      </a:r>
                      <a:endParaRPr lang="en-CA" sz="1200" b="1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     69.37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     7,308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8,854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3.9x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11.8x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  4.8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23.0%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846763"/>
                  </a:ext>
                </a:extLst>
              </a:tr>
              <a:tr h="164833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Bull (Third Quartile)</a:t>
                      </a:r>
                      <a:endParaRPr lang="en-CA" sz="1200" b="1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   178.08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   14,448 </a:t>
                      </a:r>
                      <a:endParaRPr lang="en-CA" sz="1200" b="0" i="0" u="none" strike="noStrike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28,700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4.6x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15.0x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      5.8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26.6%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07722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D8BA3C-073D-CF4F-95CB-FFE36E21D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37495"/>
              </p:ext>
            </p:extLst>
          </p:nvPr>
        </p:nvGraphicFramePr>
        <p:xfrm>
          <a:off x="432982" y="3679996"/>
          <a:ext cx="5580000" cy="26260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7276">
                  <a:extLst>
                    <a:ext uri="{9D8B030D-6E8A-4147-A177-3AD203B41FA5}">
                      <a16:colId xmlns:a16="http://schemas.microsoft.com/office/drawing/2014/main" val="3636661146"/>
                    </a:ext>
                  </a:extLst>
                </a:gridCol>
                <a:gridCol w="1072134">
                  <a:extLst>
                    <a:ext uri="{9D8B030D-6E8A-4147-A177-3AD203B41FA5}">
                      <a16:colId xmlns:a16="http://schemas.microsoft.com/office/drawing/2014/main" val="2330552951"/>
                    </a:ext>
                  </a:extLst>
                </a:gridCol>
                <a:gridCol w="1075295">
                  <a:extLst>
                    <a:ext uri="{9D8B030D-6E8A-4147-A177-3AD203B41FA5}">
                      <a16:colId xmlns:a16="http://schemas.microsoft.com/office/drawing/2014/main" val="4073531925"/>
                    </a:ext>
                  </a:extLst>
                </a:gridCol>
                <a:gridCol w="1075295">
                  <a:extLst>
                    <a:ext uri="{9D8B030D-6E8A-4147-A177-3AD203B41FA5}">
                      <a16:colId xmlns:a16="http://schemas.microsoft.com/office/drawing/2014/main" val="3271050511"/>
                    </a:ext>
                  </a:extLst>
                </a:gridCol>
              </a:tblGrid>
              <a:tr h="16396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EV / EBITDA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546527"/>
                  </a:ext>
                </a:extLst>
              </a:tr>
              <a:tr h="16396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Bear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Base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Bull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57150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97621"/>
                  </a:ext>
                </a:extLst>
              </a:tr>
              <a:tr h="31980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EBITDA 2021E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1,632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1,632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1,632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808232"/>
                  </a:ext>
                </a:extLst>
              </a:tr>
              <a:tr h="163963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EV/EBITDA 2021E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10.3x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11.8x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15.0x </a:t>
                      </a:r>
                      <a:endParaRPr lang="en-CA" sz="1200" b="0" i="0" u="none" strike="noStrike" dirty="0"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28438"/>
                  </a:ext>
                </a:extLst>
              </a:tr>
              <a:tr h="31980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Enterprise Value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16,742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19,239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24,477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342390"/>
                  </a:ext>
                </a:extLst>
              </a:tr>
              <a:tr h="163963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Less: Debt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(11,274)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(11,274)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(11,274)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555510"/>
                  </a:ext>
                </a:extLst>
              </a:tr>
              <a:tr h="163963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Add: Cash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1,873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1,873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1,873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41054"/>
                  </a:ext>
                </a:extLst>
              </a:tr>
              <a:tr h="31980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Equity Value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7,341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9,838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15,076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561096"/>
                  </a:ext>
                </a:extLst>
              </a:tr>
              <a:tr h="31980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Shares Outstanding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155.3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155.3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155.3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487058"/>
                  </a:ext>
                </a:extLst>
              </a:tr>
              <a:tr h="163963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Equity Value per Share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$47.29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$63.37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$97.11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406405"/>
                  </a:ext>
                </a:extLst>
              </a:tr>
              <a:tr h="163963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Market Premium to Fair Value</a:t>
                      </a:r>
                      <a:endParaRPr lang="en-CA" sz="12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(35%)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(12%)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34%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416866"/>
                  </a:ext>
                </a:extLst>
              </a:tr>
            </a:tbl>
          </a:graphicData>
        </a:graphic>
      </p:graphicFrame>
      <p:sp>
        <p:nvSpPr>
          <p:cNvPr id="11" name="Google Shape;88;p3">
            <a:extLst>
              <a:ext uri="{FF2B5EF4-FFF2-40B4-BE49-F238E27FC236}">
                <a16:creationId xmlns:a16="http://schemas.microsoft.com/office/drawing/2014/main" id="{88D8C570-B647-8347-ABEA-73485089ACB0}"/>
              </a:ext>
            </a:extLst>
          </p:cNvPr>
          <p:cNvSpPr txBox="1"/>
          <p:nvPr/>
        </p:nvSpPr>
        <p:spPr>
          <a:xfrm>
            <a:off x="6199471" y="3673131"/>
            <a:ext cx="5580000" cy="3924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EV/EBITDA Distribution</a:t>
            </a:r>
            <a:endParaRPr sz="1600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879D334-B7EF-7F4C-A98D-FBBA56F71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7950971"/>
              </p:ext>
            </p:extLst>
          </p:nvPr>
        </p:nvGraphicFramePr>
        <p:xfrm>
          <a:off x="6199471" y="4065530"/>
          <a:ext cx="5559546" cy="2301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39C8D2E-C35A-3945-8D6B-BA6FB9452331}"/>
              </a:ext>
            </a:extLst>
          </p:cNvPr>
          <p:cNvSpPr/>
          <p:nvPr/>
        </p:nvSpPr>
        <p:spPr>
          <a:xfrm>
            <a:off x="7010400" y="5288279"/>
            <a:ext cx="4748617" cy="54000"/>
          </a:xfrm>
          <a:prstGeom prst="rect">
            <a:avLst/>
          </a:prstGeom>
          <a:solidFill>
            <a:srgbClr val="03A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4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18DFD-16E5-964A-8612-FCFBC69A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17</a:t>
            </a:fld>
            <a:endParaRPr lang="en-US">
              <a:latin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18159-D24B-5049-B1D4-B6358709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Discounted Cash Flow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649B7-6671-0344-AAF2-16E4572F6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0383"/>
              </p:ext>
            </p:extLst>
          </p:nvPr>
        </p:nvGraphicFramePr>
        <p:xfrm>
          <a:off x="422754" y="1383494"/>
          <a:ext cx="11346492" cy="2879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0997">
                  <a:extLst>
                    <a:ext uri="{9D8B030D-6E8A-4147-A177-3AD203B41FA5}">
                      <a16:colId xmlns:a16="http://schemas.microsoft.com/office/drawing/2014/main" val="563774082"/>
                    </a:ext>
                  </a:extLst>
                </a:gridCol>
                <a:gridCol w="873340">
                  <a:extLst>
                    <a:ext uri="{9D8B030D-6E8A-4147-A177-3AD203B41FA5}">
                      <a16:colId xmlns:a16="http://schemas.microsoft.com/office/drawing/2014/main" val="615756675"/>
                    </a:ext>
                  </a:extLst>
                </a:gridCol>
                <a:gridCol w="873340">
                  <a:extLst>
                    <a:ext uri="{9D8B030D-6E8A-4147-A177-3AD203B41FA5}">
                      <a16:colId xmlns:a16="http://schemas.microsoft.com/office/drawing/2014/main" val="1491291864"/>
                    </a:ext>
                  </a:extLst>
                </a:gridCol>
                <a:gridCol w="873340">
                  <a:extLst>
                    <a:ext uri="{9D8B030D-6E8A-4147-A177-3AD203B41FA5}">
                      <a16:colId xmlns:a16="http://schemas.microsoft.com/office/drawing/2014/main" val="3673579554"/>
                    </a:ext>
                  </a:extLst>
                </a:gridCol>
                <a:gridCol w="873340">
                  <a:extLst>
                    <a:ext uri="{9D8B030D-6E8A-4147-A177-3AD203B41FA5}">
                      <a16:colId xmlns:a16="http://schemas.microsoft.com/office/drawing/2014/main" val="961700525"/>
                    </a:ext>
                  </a:extLst>
                </a:gridCol>
                <a:gridCol w="873340">
                  <a:extLst>
                    <a:ext uri="{9D8B030D-6E8A-4147-A177-3AD203B41FA5}">
                      <a16:colId xmlns:a16="http://schemas.microsoft.com/office/drawing/2014/main" val="2746413142"/>
                    </a:ext>
                  </a:extLst>
                </a:gridCol>
                <a:gridCol w="845759">
                  <a:extLst>
                    <a:ext uri="{9D8B030D-6E8A-4147-A177-3AD203B41FA5}">
                      <a16:colId xmlns:a16="http://schemas.microsoft.com/office/drawing/2014/main" val="763335941"/>
                    </a:ext>
                  </a:extLst>
                </a:gridCol>
                <a:gridCol w="845759">
                  <a:extLst>
                    <a:ext uri="{9D8B030D-6E8A-4147-A177-3AD203B41FA5}">
                      <a16:colId xmlns:a16="http://schemas.microsoft.com/office/drawing/2014/main" val="3922657434"/>
                    </a:ext>
                  </a:extLst>
                </a:gridCol>
                <a:gridCol w="845759">
                  <a:extLst>
                    <a:ext uri="{9D8B030D-6E8A-4147-A177-3AD203B41FA5}">
                      <a16:colId xmlns:a16="http://schemas.microsoft.com/office/drawing/2014/main" val="1506600234"/>
                    </a:ext>
                  </a:extLst>
                </a:gridCol>
                <a:gridCol w="845759">
                  <a:extLst>
                    <a:ext uri="{9D8B030D-6E8A-4147-A177-3AD203B41FA5}">
                      <a16:colId xmlns:a16="http://schemas.microsoft.com/office/drawing/2014/main" val="585223068"/>
                    </a:ext>
                  </a:extLst>
                </a:gridCol>
                <a:gridCol w="845759">
                  <a:extLst>
                    <a:ext uri="{9D8B030D-6E8A-4147-A177-3AD203B41FA5}">
                      <a16:colId xmlns:a16="http://schemas.microsoft.com/office/drawing/2014/main" val="43530527"/>
                    </a:ext>
                  </a:extLst>
                </a:gridCol>
              </a:tblGrid>
              <a:tr h="197526">
                <a:tc rowSpan="2">
                  <a:txBody>
                    <a:bodyPr/>
                    <a:lstStyle/>
                    <a:p>
                      <a:pPr marL="90000" algn="l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Free Cash Flow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2015A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2016A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2017A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2018A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2019A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2020E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2021E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2022E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2023E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2024E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634925"/>
                  </a:ext>
                </a:extLst>
              </a:tr>
              <a:tr h="197526">
                <a:tc vMerge="1">
                  <a:txBody>
                    <a:bodyPr/>
                    <a:lstStyle/>
                    <a:p>
                      <a:pPr marL="90000" algn="l" fontAlgn="ctr"/>
                      <a:r>
                        <a:rPr lang="en-CA" sz="105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 Months Ending</a:t>
                      </a:r>
                      <a:endParaRPr lang="en-CA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12/31/2015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12/31/2016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12/31/2017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12/31/2018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12/31/2019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12/31/2020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12/31/2021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12/31/2022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12/31/2023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12/31/2024</a:t>
                      </a:r>
                      <a:endParaRPr lang="en-CA" sz="11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61595"/>
                  </a:ext>
                </a:extLst>
              </a:tr>
              <a:tr h="197526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EBITDA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727.3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814.2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712.8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903.1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986.1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29.4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1,603.2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2,065.2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2,497.8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2,919.3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814868"/>
                  </a:ext>
                </a:extLst>
              </a:tr>
              <a:tr h="197526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EBIT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467.8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543.0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445.7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634.1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>
                          <a:effectLst/>
                          <a:latin typeface="Helvetica" pitchFamily="2" charset="0"/>
                        </a:rPr>
                        <a:t>571.9 </a:t>
                      </a:r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(244.0)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1,232.3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1,632.3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2,011.2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2,382.3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90038"/>
                  </a:ext>
                </a:extLst>
              </a:tr>
              <a:tr h="197526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EBIAT (NOPAT)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5.7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>
                          <a:effectLst/>
                          <a:latin typeface="Helvetica" pitchFamily="2" charset="0"/>
                        </a:rPr>
                        <a:t>492.1 </a:t>
                      </a:r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(8,426.3)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>
                          <a:effectLst/>
                          <a:latin typeface="Helvetica" pitchFamily="2" charset="0"/>
                        </a:rPr>
                        <a:t>659.4 </a:t>
                      </a:r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286.3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(291.8)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911.9</a:t>
                      </a: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1,207.9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1,488.3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1,762.9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328025"/>
                  </a:ext>
                </a:extLst>
              </a:tr>
              <a:tr h="197526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Add: Depreciation and Amortization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273.4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370.9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432.9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486.5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537.1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549624"/>
                  </a:ext>
                </a:extLst>
              </a:tr>
              <a:tr h="197526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Add: Stock-Based Compensation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11.9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11.1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12.3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13.2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14.1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738852"/>
                  </a:ext>
                </a:extLst>
              </a:tr>
              <a:tr h="35312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Add: Changes in Net Working Capital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(11.9)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(23.0)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(15.7)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(13.9)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(13.3)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71237"/>
                  </a:ext>
                </a:extLst>
              </a:tr>
              <a:tr h="197526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Unlevered CFO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(18.4)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1,270.9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1,637.4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1,974.1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2,300.8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883089"/>
                  </a:ext>
                </a:extLst>
              </a:tr>
              <a:tr h="197526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Less: Capital Expenditures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(115.3)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(156.5)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(182.6)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(205.3)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(226.6)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7039"/>
                  </a:ext>
                </a:extLst>
              </a:tr>
              <a:tr h="35312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Less: Purchases of Intangible Assets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0.0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0.0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0.0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0.0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u="none" strike="noStrike" dirty="0">
                          <a:effectLst/>
                          <a:latin typeface="Helvetica" pitchFamily="2" charset="0"/>
                        </a:rPr>
                        <a:t>0.0 </a:t>
                      </a:r>
                      <a:endParaRPr lang="en-CA" sz="105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31467"/>
                  </a:ext>
                </a:extLst>
              </a:tr>
              <a:tr h="197526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Unlevered FCF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(133.7)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1,114.4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1,454.7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1,768.9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2,074.2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66282"/>
                  </a:ext>
                </a:extLst>
              </a:tr>
              <a:tr h="197526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PV of Unlevered FCF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(132.3)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987.3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1,154.4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1,257.3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u="none" strike="noStrike" dirty="0">
                          <a:effectLst/>
                          <a:latin typeface="Helvetica" pitchFamily="2" charset="0"/>
                        </a:rPr>
                        <a:t>1,320.6 </a:t>
                      </a:r>
                      <a:endParaRPr lang="en-CA" sz="105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8258" marR="8258" marT="825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7630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C46A25-8712-4041-91C0-8404ACB69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731301"/>
              </p:ext>
            </p:extLst>
          </p:nvPr>
        </p:nvGraphicFramePr>
        <p:xfrm>
          <a:off x="3052368" y="4409311"/>
          <a:ext cx="6087265" cy="1760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4337">
                  <a:extLst>
                    <a:ext uri="{9D8B030D-6E8A-4147-A177-3AD203B41FA5}">
                      <a16:colId xmlns:a16="http://schemas.microsoft.com/office/drawing/2014/main" val="2192971799"/>
                    </a:ext>
                  </a:extLst>
                </a:gridCol>
                <a:gridCol w="933232">
                  <a:extLst>
                    <a:ext uri="{9D8B030D-6E8A-4147-A177-3AD203B41FA5}">
                      <a16:colId xmlns:a16="http://schemas.microsoft.com/office/drawing/2014/main" val="3850134421"/>
                    </a:ext>
                  </a:extLst>
                </a:gridCol>
                <a:gridCol w="933232">
                  <a:extLst>
                    <a:ext uri="{9D8B030D-6E8A-4147-A177-3AD203B41FA5}">
                      <a16:colId xmlns:a16="http://schemas.microsoft.com/office/drawing/2014/main" val="4148871608"/>
                    </a:ext>
                  </a:extLst>
                </a:gridCol>
                <a:gridCol w="933232">
                  <a:extLst>
                    <a:ext uri="{9D8B030D-6E8A-4147-A177-3AD203B41FA5}">
                      <a16:colId xmlns:a16="http://schemas.microsoft.com/office/drawing/2014/main" val="113318871"/>
                    </a:ext>
                  </a:extLst>
                </a:gridCol>
                <a:gridCol w="933232">
                  <a:extLst>
                    <a:ext uri="{9D8B030D-6E8A-4147-A177-3AD203B41FA5}">
                      <a16:colId xmlns:a16="http://schemas.microsoft.com/office/drawing/2014/main" val="2054977980"/>
                    </a:ext>
                  </a:extLst>
                </a:gridCol>
              </a:tblGrid>
              <a:tr h="167434">
                <a:tc rowSpan="2">
                  <a:txBody>
                    <a:bodyPr/>
                    <a:lstStyle/>
                    <a:p>
                      <a:pPr marL="90000" algn="l" fontAlgn="b"/>
                      <a:r>
                        <a:rPr lang="en-CA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Assumptions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2021E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2022E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2023E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2024E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184995"/>
                  </a:ext>
                </a:extLst>
              </a:tr>
              <a:tr h="167434">
                <a:tc vMerge="1">
                  <a:txBody>
                    <a:bodyPr/>
                    <a:lstStyle/>
                    <a:p>
                      <a:pPr algn="l" fontAlgn="b"/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12/31/2021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12/31/2022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12/31/2023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12/31/2024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5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6708"/>
                  </a:ext>
                </a:extLst>
              </a:tr>
              <a:tr h="167434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Sports Betting/iCasino Market Share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124867"/>
                  </a:ext>
                </a:extLst>
              </a:tr>
              <a:tr h="167434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Bear Case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11.0%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11.0%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11.0%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11.0%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200152"/>
                  </a:ext>
                </a:extLst>
              </a:tr>
              <a:tr h="167434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Base Case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12.0%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12.0%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12.0%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12.0%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849076"/>
                  </a:ext>
                </a:extLst>
              </a:tr>
              <a:tr h="167434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Bull Case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13.0%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13.0%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13.0%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13.0%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397090"/>
                  </a:ext>
                </a:extLst>
              </a:tr>
              <a:tr h="616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5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112006"/>
                  </a:ext>
                </a:extLst>
              </a:tr>
              <a:tr h="167434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Gaming Growth Rate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33975"/>
                  </a:ext>
                </a:extLst>
              </a:tr>
              <a:tr h="167434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Bear Case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8.8%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6.4%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3.4%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2.3%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848243"/>
                  </a:ext>
                </a:extLst>
              </a:tr>
              <a:tr h="167434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Base Case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9.8%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7.4%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4.4%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3.3%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332811"/>
                  </a:ext>
                </a:extLst>
              </a:tr>
              <a:tr h="167434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Bull Case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10.8%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8.4%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5.4%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4.3%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82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032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18DFD-16E5-964A-8612-FCFBC69A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18</a:t>
            </a:fld>
            <a:endParaRPr lang="en-US">
              <a:latin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18159-D24B-5049-B1D4-B6358709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Discounted Cash Flow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AEC9CB-BCA7-1544-B078-45FF79599824}"/>
              </a:ext>
            </a:extLst>
          </p:cNvPr>
          <p:cNvGraphicFramePr>
            <a:graphicFrameLocks noGrp="1"/>
          </p:cNvGraphicFramePr>
          <p:nvPr/>
        </p:nvGraphicFramePr>
        <p:xfrm>
          <a:off x="6928464" y="1422396"/>
          <a:ext cx="3065125" cy="29089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1303">
                  <a:extLst>
                    <a:ext uri="{9D8B030D-6E8A-4147-A177-3AD203B41FA5}">
                      <a16:colId xmlns:a16="http://schemas.microsoft.com/office/drawing/2014/main" val="4254826168"/>
                    </a:ext>
                  </a:extLst>
                </a:gridCol>
                <a:gridCol w="1243822">
                  <a:extLst>
                    <a:ext uri="{9D8B030D-6E8A-4147-A177-3AD203B41FA5}">
                      <a16:colId xmlns:a16="http://schemas.microsoft.com/office/drawing/2014/main" val="3515777325"/>
                    </a:ext>
                  </a:extLst>
                </a:gridCol>
              </a:tblGrid>
              <a:tr h="2237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WACC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CA" sz="10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96853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Cost of Debt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5.6%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250102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Tax Rate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26.0%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769047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After-Tax Cost of Debt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4.2%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475768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Risk-Free Rate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0.8%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03430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Beta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2.20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887285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Market Risk Premium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7.7%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395797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Cost of Equity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17.8%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736488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Market Value of Equity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11,481.6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417295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Equity Weight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55.0%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669623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Net Debt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9,400.9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840140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Debt Weight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45.0%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618545"/>
                  </a:ext>
                </a:extLst>
              </a:tr>
              <a:tr h="22376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WACC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11.6%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5440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A37913F-7F62-8448-8E90-7257D5357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88885"/>
              </p:ext>
            </p:extLst>
          </p:nvPr>
        </p:nvGraphicFramePr>
        <p:xfrm>
          <a:off x="6095999" y="4570428"/>
          <a:ext cx="4730054" cy="1589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09825">
                  <a:extLst>
                    <a:ext uri="{9D8B030D-6E8A-4147-A177-3AD203B41FA5}">
                      <a16:colId xmlns:a16="http://schemas.microsoft.com/office/drawing/2014/main" val="3405185026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3403925185"/>
                    </a:ext>
                  </a:extLst>
                </a:gridCol>
                <a:gridCol w="1013779">
                  <a:extLst>
                    <a:ext uri="{9D8B030D-6E8A-4147-A177-3AD203B41FA5}">
                      <a16:colId xmlns:a16="http://schemas.microsoft.com/office/drawing/2014/main" val="739435789"/>
                    </a:ext>
                  </a:extLst>
                </a:gridCol>
              </a:tblGrid>
              <a:tr h="227092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Fair Value per Share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Perpetuity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Exit EBITDA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526347"/>
                  </a:ext>
                </a:extLst>
              </a:tr>
              <a:tr h="227092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Enterprise Value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18,560.5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27,245.5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236933"/>
                  </a:ext>
                </a:extLst>
              </a:tr>
              <a:tr h="227092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Less: Net Debt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(9,400.9)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(9,400.9)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015842"/>
                  </a:ext>
                </a:extLst>
              </a:tr>
              <a:tr h="227092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Equity Value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9,159.6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17,844.6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430693"/>
                  </a:ext>
                </a:extLst>
              </a:tr>
              <a:tr h="227092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Diluted Shares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158.6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158.6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810580"/>
                  </a:ext>
                </a:extLst>
              </a:tr>
              <a:tr h="227092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Equity Value per Share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$57.74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$112.49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078163"/>
                  </a:ext>
                </a:extLst>
              </a:tr>
              <a:tr h="227092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Market Premium (Discount) to Fair Value</a:t>
                      </a:r>
                      <a:endParaRPr lang="en-CA" sz="12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(20.2%)</a:t>
                      </a:r>
                      <a:endParaRPr lang="en-CA" sz="12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55.4%</a:t>
                      </a:r>
                      <a:endParaRPr lang="en-CA" sz="12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15851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8B8E9B-2DBF-2B48-A8A7-19368561D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45718"/>
              </p:ext>
            </p:extLst>
          </p:nvPr>
        </p:nvGraphicFramePr>
        <p:xfrm>
          <a:off x="1700308" y="1422396"/>
          <a:ext cx="3354720" cy="4737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3769">
                  <a:extLst>
                    <a:ext uri="{9D8B030D-6E8A-4147-A177-3AD203B41FA5}">
                      <a16:colId xmlns:a16="http://schemas.microsoft.com/office/drawing/2014/main" val="1489627205"/>
                    </a:ext>
                  </a:extLst>
                </a:gridCol>
                <a:gridCol w="690951">
                  <a:extLst>
                    <a:ext uri="{9D8B030D-6E8A-4147-A177-3AD203B41FA5}">
                      <a16:colId xmlns:a16="http://schemas.microsoft.com/office/drawing/2014/main" val="1883559010"/>
                    </a:ext>
                  </a:extLst>
                </a:gridCol>
              </a:tblGrid>
              <a:tr h="19647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Perpetuity Approach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135641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FCF in Last Forecast Period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2,074.2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83890"/>
                  </a:ext>
                </a:extLst>
              </a:tr>
              <a:tr h="244303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FCF t+1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2,115.7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941703"/>
                  </a:ext>
                </a:extLst>
              </a:tr>
              <a:tr h="25011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Long-Term Growth Rate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2.0%</a:t>
                      </a:r>
                      <a:endParaRPr lang="en-CA" sz="1200" b="0" i="0" u="none" strike="noStrike" dirty="0">
                        <a:solidFill>
                          <a:srgbClr val="0432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89586"/>
                  </a:ext>
                </a:extLst>
              </a:tr>
              <a:tr h="25011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Terminal Value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21,946.2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239225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Present Value of Terminal Value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13,973.2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665301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Present Value of Stage 1 Cash Flows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4,587.4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531729"/>
                  </a:ext>
                </a:extLst>
              </a:tr>
              <a:tr h="25011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Enterprise Value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18,560.5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681938"/>
                  </a:ext>
                </a:extLst>
              </a:tr>
              <a:tr h="196478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200" b="0" i="1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200" u="none" strike="noStrike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200" b="0" i="1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003405"/>
                  </a:ext>
                </a:extLst>
              </a:tr>
              <a:tr h="25011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Exit EBITDA Multiple Approach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952440"/>
                  </a:ext>
                </a:extLst>
              </a:tr>
              <a:tr h="25011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Terminal Year EBITDA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2,919.3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651568"/>
                  </a:ext>
                </a:extLst>
              </a:tr>
              <a:tr h="492656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Terminal Value EBITDA Multiple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12.2x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382661"/>
                  </a:ext>
                </a:extLst>
              </a:tr>
              <a:tr h="25011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Terminal Value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35,586.8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252168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Present Value of Terminal Value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22,658.1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305808"/>
                  </a:ext>
                </a:extLst>
              </a:tr>
              <a:tr h="371387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Present Value of Stage 1 Cash Flows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4,587.4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206058"/>
                  </a:ext>
                </a:extLst>
              </a:tr>
              <a:tr h="25011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Enterprise Value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27,245.5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338" marR="7338" marT="73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99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457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C6D5-5FE4-1F49-B03D-D424FA21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Risks, Mitigations and Catalysts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E47C9-CE29-454E-9D34-9117C717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19</a:t>
            </a:fld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9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C6D5-5FE4-1F49-B03D-D424FA21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Company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E47C9-CE29-454E-9D34-9117C717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2</a:t>
            </a:fld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28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" pitchFamily="2" charset="0"/>
                <a:ea typeface="Helvetica Neue"/>
                <a:cs typeface="Helvetica Neue"/>
                <a:sym typeface="Helvetica Neue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432981" y="491412"/>
            <a:ext cx="10165062" cy="90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sz="28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Risks, Mitigations and Catalysts</a:t>
            </a:r>
            <a:endParaRPr dirty="0">
              <a:latin typeface="Helvetica" pitchFamily="2" charset="0"/>
            </a:endParaRPr>
          </a:p>
        </p:txBody>
      </p:sp>
      <p:graphicFrame>
        <p:nvGraphicFramePr>
          <p:cNvPr id="90" name="Google Shape;90;p3"/>
          <p:cNvGraphicFramePr/>
          <p:nvPr>
            <p:extLst>
              <p:ext uri="{D42A27DB-BD31-4B8C-83A1-F6EECF244321}">
                <p14:modId xmlns:p14="http://schemas.microsoft.com/office/powerpoint/2010/main" val="3558446156"/>
              </p:ext>
            </p:extLst>
          </p:nvPr>
        </p:nvGraphicFramePr>
        <p:xfrm>
          <a:off x="6193292" y="1646393"/>
          <a:ext cx="5579999" cy="26821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79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8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Mitigations</a:t>
                      </a:r>
                      <a:endParaRPr sz="1600" b="1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marL="91425" marR="91425" marT="91425" marB="91425" anchor="ctr"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670994"/>
                  </a:ext>
                </a:extLst>
              </a:tr>
              <a:tr h="5169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Reduced operational cost structure:</a:t>
                      </a: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 Penn decreased operational expenses and improved its technological capabilities to drive higher margins in the future</a:t>
                      </a:r>
                      <a:endParaRPr sz="14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Active participation in laws and regulations: 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Penn stays actively involved in the rules and regulations pertaining to its industry of operation</a:t>
                      </a:r>
                      <a:endParaRPr sz="14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9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Diversified operations: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 Diversified streams of revenue across multiple segments of online and in-person gambling</a:t>
                      </a:r>
                      <a:endParaRPr sz="1400" dirty="0">
                        <a:latin typeface="Helvetica" pitchFamily="2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1" name="Google Shape;91;p3"/>
          <p:cNvGraphicFramePr/>
          <p:nvPr>
            <p:extLst>
              <p:ext uri="{D42A27DB-BD31-4B8C-83A1-F6EECF244321}">
                <p14:modId xmlns:p14="http://schemas.microsoft.com/office/powerpoint/2010/main" val="1732063985"/>
              </p:ext>
            </p:extLst>
          </p:nvPr>
        </p:nvGraphicFramePr>
        <p:xfrm>
          <a:off x="432975" y="1643713"/>
          <a:ext cx="5580000" cy="26711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38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solidFill>
                            <a:schemeClr val="bg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Risks</a:t>
                      </a:r>
                      <a:endParaRPr sz="1600" b="1" dirty="0">
                        <a:solidFill>
                          <a:schemeClr val="bg1"/>
                        </a:solidFill>
                        <a:latin typeface="Helvetica" pitchFamily="2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482255"/>
                  </a:ext>
                </a:extLst>
              </a:tr>
              <a:tr h="81332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COVID-19 risk: 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Drastically reduced demand for casino gaming and related amenities</a:t>
                      </a:r>
                      <a:endParaRPr sz="1400" b="1" dirty="0">
                        <a:solidFill>
                          <a:schemeClr val="dk1"/>
                        </a:solidFill>
                        <a:latin typeface="Helvetica" pitchFamily="2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Laws and regulations: 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Different laws and continuous fluctuations regarding product standards in markets of operation</a:t>
                      </a:r>
                      <a:endParaRPr sz="1400" b="1" dirty="0">
                        <a:solidFill>
                          <a:schemeClr val="dk1"/>
                        </a:solidFill>
                        <a:latin typeface="Helvetica" pitchFamily="2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Consumer buying </a:t>
                      </a:r>
                      <a:r>
                        <a:rPr lang="en-US" sz="1400" b="1" dirty="0" err="1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behaviours</a:t>
                      </a: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 Changing consumer buying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behaviours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 may be a threat to Penn’s business model</a:t>
                      </a:r>
                      <a:endParaRPr sz="1400" b="1" dirty="0">
                        <a:solidFill>
                          <a:schemeClr val="dk1"/>
                        </a:solidFill>
                        <a:latin typeface="Helvetica" pitchFamily="2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93651D-1D92-2E4E-8266-3D5362AEC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14761"/>
              </p:ext>
            </p:extLst>
          </p:nvPr>
        </p:nvGraphicFramePr>
        <p:xfrm>
          <a:off x="432975" y="4456373"/>
          <a:ext cx="11340316" cy="14372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40316">
                  <a:extLst>
                    <a:ext uri="{9D8B030D-6E8A-4147-A177-3AD203B41FA5}">
                      <a16:colId xmlns:a16="http://schemas.microsoft.com/office/drawing/2014/main" val="968423751"/>
                    </a:ext>
                  </a:extLst>
                </a:gridCol>
              </a:tblGrid>
              <a:tr h="42863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solidFill>
                            <a:schemeClr val="bg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Catalysts</a:t>
                      </a:r>
                      <a:endParaRPr sz="1600" b="1" dirty="0">
                        <a:solidFill>
                          <a:schemeClr val="bg1"/>
                        </a:solidFill>
                        <a:latin typeface="Helvetica" pitchFamily="2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88787"/>
                  </a:ext>
                </a:extLst>
              </a:tr>
              <a:tr h="258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Progress in the legalization of sports betting: </a:t>
                      </a:r>
                      <a:r>
                        <a:rPr lang="en-US" sz="1400" dirty="0"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Sports betting being pushed for legalization in numerous states shows huge promise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053160789"/>
                  </a:ext>
                </a:extLst>
              </a:tr>
              <a:tr h="6123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COVID-19 vaccine: 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Helvetica" pitchFamily="2" charset="0"/>
                          <a:ea typeface="Helvetica Neue"/>
                          <a:cs typeface="Helvetica Neue"/>
                          <a:sym typeface="Helvetica Neue"/>
                        </a:rPr>
                        <a:t>The release of an effective Covid-19 vaccine will reduce threats of casino and economy closures. May cause the easing of guidelines resulting in less strict entrant capacities. Reduce the risk of an economic downturn.</a:t>
                      </a:r>
                      <a:endParaRPr lang="en-US" sz="1400" dirty="0">
                        <a:latin typeface="Helvetica" pitchFamily="2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8955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577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C6D5-5FE4-1F49-B03D-D424FA21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Recommendation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E47C9-CE29-454E-9D34-9117C717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21</a:t>
            </a:fld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246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727B8-E186-844F-8072-5CC8313E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22</a:t>
            </a:fld>
            <a:endParaRPr lang="en-US">
              <a:latin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88F8B2-2D67-B844-B005-836DE26F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Recommendation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D11E9AD-1B04-2044-93EF-A5B36E6155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940378"/>
              </p:ext>
            </p:extLst>
          </p:nvPr>
        </p:nvGraphicFramePr>
        <p:xfrm>
          <a:off x="4668301" y="3367388"/>
          <a:ext cx="666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0802F0-9F1B-4D4D-9322-C28E9D288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495972"/>
              </p:ext>
            </p:extLst>
          </p:nvPr>
        </p:nvGraphicFramePr>
        <p:xfrm>
          <a:off x="806668" y="2896900"/>
          <a:ext cx="3047125" cy="32372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4388">
                  <a:extLst>
                    <a:ext uri="{9D8B030D-6E8A-4147-A177-3AD203B41FA5}">
                      <a16:colId xmlns:a16="http://schemas.microsoft.com/office/drawing/2014/main" val="1577777092"/>
                    </a:ext>
                  </a:extLst>
                </a:gridCol>
                <a:gridCol w="962737">
                  <a:extLst>
                    <a:ext uri="{9D8B030D-6E8A-4147-A177-3AD203B41FA5}">
                      <a16:colId xmlns:a16="http://schemas.microsoft.com/office/drawing/2014/main" val="3399047086"/>
                    </a:ext>
                  </a:extLst>
                </a:gridCol>
              </a:tblGrid>
              <a:tr h="3596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Implied Price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Implied Price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5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367385"/>
                  </a:ext>
                </a:extLst>
              </a:tr>
              <a:tr h="359689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Perpetuity Approach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$57.74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119566"/>
                  </a:ext>
                </a:extLst>
              </a:tr>
              <a:tr h="359689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i="1" u="none" strike="noStrike" dirty="0">
                          <a:effectLst/>
                          <a:latin typeface="Helvetica" pitchFamily="2" charset="0"/>
                        </a:rPr>
                        <a:t>    Weight</a:t>
                      </a:r>
                      <a:endParaRPr lang="en-CA" sz="12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i="1" u="none" strike="noStrike" dirty="0">
                          <a:effectLst/>
                          <a:latin typeface="Helvetica" pitchFamily="2" charset="0"/>
                        </a:rPr>
                        <a:t>33.3%</a:t>
                      </a:r>
                      <a:endParaRPr lang="en-CA" sz="12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192711"/>
                  </a:ext>
                </a:extLst>
              </a:tr>
              <a:tr h="359689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Exit EBITDA Approach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$112.49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816277"/>
                  </a:ext>
                </a:extLst>
              </a:tr>
              <a:tr h="359689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i="1" u="none" strike="noStrike" dirty="0">
                          <a:effectLst/>
                          <a:latin typeface="Helvetica" pitchFamily="2" charset="0"/>
                        </a:rPr>
                        <a:t>    Weight</a:t>
                      </a:r>
                      <a:endParaRPr lang="en-CA" sz="12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i="1" u="none" strike="noStrike" dirty="0">
                          <a:effectLst/>
                          <a:latin typeface="Helvetica" pitchFamily="2" charset="0"/>
                        </a:rPr>
                        <a:t>33.3%</a:t>
                      </a:r>
                      <a:endParaRPr lang="en-CA" sz="12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752480"/>
                  </a:ext>
                </a:extLst>
              </a:tr>
              <a:tr h="359689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 err="1">
                          <a:effectLst/>
                          <a:latin typeface="Helvetica" pitchFamily="2" charset="0"/>
                        </a:rPr>
                        <a:t>Comparables</a:t>
                      </a:r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 Table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63.37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069706"/>
                  </a:ext>
                </a:extLst>
              </a:tr>
              <a:tr h="359689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i="1" u="none" strike="noStrike" dirty="0">
                          <a:effectLst/>
                          <a:latin typeface="Helvetica" pitchFamily="2" charset="0"/>
                        </a:rPr>
                        <a:t>    Weight</a:t>
                      </a:r>
                      <a:endParaRPr lang="en-CA" sz="12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i="1" u="none" strike="noStrike" dirty="0">
                          <a:effectLst/>
                          <a:latin typeface="Helvetica" pitchFamily="2" charset="0"/>
                        </a:rPr>
                        <a:t>33.3%</a:t>
                      </a:r>
                      <a:endParaRPr lang="en-CA" sz="12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347955"/>
                  </a:ext>
                </a:extLst>
              </a:tr>
              <a:tr h="359689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Weighted Price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$77.87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02105"/>
                  </a:ext>
                </a:extLst>
              </a:tr>
              <a:tr h="359689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i="1" u="none" strike="noStrike" dirty="0">
                          <a:effectLst/>
                          <a:latin typeface="Helvetica" pitchFamily="2" charset="0"/>
                        </a:rPr>
                        <a:t>    Market Premium (Discount)</a:t>
                      </a:r>
                      <a:endParaRPr lang="en-CA" sz="12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i="1" u="none" strike="noStrike" dirty="0">
                          <a:effectLst/>
                          <a:latin typeface="Helvetica" pitchFamily="2" charset="0"/>
                        </a:rPr>
                        <a:t>7.6%</a:t>
                      </a:r>
                      <a:endParaRPr lang="en-CA" sz="1200" b="0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3922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606C905-BFF0-164F-A061-0ACD3EB04BC4}"/>
              </a:ext>
            </a:extLst>
          </p:cNvPr>
          <p:cNvSpPr/>
          <p:nvPr/>
        </p:nvSpPr>
        <p:spPr>
          <a:xfrm>
            <a:off x="5414963" y="4207590"/>
            <a:ext cx="5913338" cy="54000"/>
          </a:xfrm>
          <a:prstGeom prst="rect">
            <a:avLst/>
          </a:prstGeom>
          <a:solidFill>
            <a:srgbClr val="03A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88;p3">
            <a:extLst>
              <a:ext uri="{FF2B5EF4-FFF2-40B4-BE49-F238E27FC236}">
                <a16:creationId xmlns:a16="http://schemas.microsoft.com/office/drawing/2014/main" id="{649DC46B-3097-B546-9DBF-C0990D5D90CF}"/>
              </a:ext>
            </a:extLst>
          </p:cNvPr>
          <p:cNvSpPr txBox="1"/>
          <p:nvPr/>
        </p:nvSpPr>
        <p:spPr>
          <a:xfrm>
            <a:off x="4668301" y="2896900"/>
            <a:ext cx="6717031" cy="3924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Football Field</a:t>
            </a:r>
            <a:endParaRPr sz="1600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0958814-415F-E44B-9B20-60B8B05D9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686051"/>
              </p:ext>
            </p:extLst>
          </p:nvPr>
        </p:nvGraphicFramePr>
        <p:xfrm>
          <a:off x="432981" y="1392016"/>
          <a:ext cx="11346489" cy="1276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6738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C6D5-5FE4-1F49-B03D-D424FA21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E47C9-CE29-454E-9D34-9117C717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23</a:t>
            </a:fld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786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F354C-161D-B648-882A-2556C1A4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24</a:t>
            </a:fld>
            <a:endParaRPr lang="en-US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357491-7507-0148-B59C-D307B109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Discounted Cash Flow – Net Debt and Dilutive Shares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4F9ACA-1281-514C-BABC-909AE28B7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60031"/>
              </p:ext>
            </p:extLst>
          </p:nvPr>
        </p:nvGraphicFramePr>
        <p:xfrm>
          <a:off x="1409056" y="1489187"/>
          <a:ext cx="4240927" cy="4570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23908">
                  <a:extLst>
                    <a:ext uri="{9D8B030D-6E8A-4147-A177-3AD203B41FA5}">
                      <a16:colId xmlns:a16="http://schemas.microsoft.com/office/drawing/2014/main" val="194823559"/>
                    </a:ext>
                  </a:extLst>
                </a:gridCol>
                <a:gridCol w="917019">
                  <a:extLst>
                    <a:ext uri="{9D8B030D-6E8A-4147-A177-3AD203B41FA5}">
                      <a16:colId xmlns:a16="http://schemas.microsoft.com/office/drawing/2014/main" val="4100945436"/>
                    </a:ext>
                  </a:extLst>
                </a:gridCol>
              </a:tblGrid>
              <a:tr h="30470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Net Debt </a:t>
                      </a:r>
                      <a:endParaRPr lang="en-CA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111901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ctr">
                        <a:lnSpc>
                          <a:spcPct val="100000"/>
                        </a:lnSpc>
                      </a:pPr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Cash and Cash Equivalents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1,873.1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87322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b">
                        <a:lnSpc>
                          <a:spcPct val="100000"/>
                        </a:lnSpc>
                      </a:pPr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Debt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11,274.0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687300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Net Debt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9,400.9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402821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algn="l" fontAlgn="ctr"/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282627"/>
                  </a:ext>
                </a:extLst>
              </a:tr>
              <a:tr h="30470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Options/Warrants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319741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Basic Shares Outstanding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155.3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905256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Exercisable Options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4.1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685032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Exercise Price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$13.62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840914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In-the-Money Exercisable Options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4.1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334918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Total Proceeds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55.4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3170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Total Shares Repurchased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0.8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35995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Net Dilutive Options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3.3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854488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Dilutive Impact of Shares from Other Securities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  <a:latin typeface="Helvetica" pitchFamily="2" charset="0"/>
                        </a:rPr>
                        <a:t>0.0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9679941"/>
                  </a:ext>
                </a:extLst>
              </a:tr>
              <a:tr h="304708">
                <a:tc>
                  <a:txBody>
                    <a:bodyPr/>
                    <a:lstStyle/>
                    <a:p>
                      <a:pPr marL="90000" algn="l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Net Dilutive Shares Outstanding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  <a:latin typeface="Helvetica" pitchFamily="2" charset="0"/>
                        </a:rPr>
                        <a:t>158.6 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1504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9B31D1-2099-7A4C-92E8-B23AF8ECB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19060"/>
              </p:ext>
            </p:extLst>
          </p:nvPr>
        </p:nvGraphicFramePr>
        <p:xfrm>
          <a:off x="6339013" y="1941905"/>
          <a:ext cx="4393502" cy="3665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3802">
                  <a:extLst>
                    <a:ext uri="{9D8B030D-6E8A-4147-A177-3AD203B41FA5}">
                      <a16:colId xmlns:a16="http://schemas.microsoft.com/office/drawing/2014/main" val="3425620632"/>
                    </a:ext>
                  </a:extLst>
                </a:gridCol>
                <a:gridCol w="820185">
                  <a:extLst>
                    <a:ext uri="{9D8B030D-6E8A-4147-A177-3AD203B41FA5}">
                      <a16:colId xmlns:a16="http://schemas.microsoft.com/office/drawing/2014/main" val="4111370524"/>
                    </a:ext>
                  </a:extLst>
                </a:gridCol>
                <a:gridCol w="661903">
                  <a:extLst>
                    <a:ext uri="{9D8B030D-6E8A-4147-A177-3AD203B41FA5}">
                      <a16:colId xmlns:a16="http://schemas.microsoft.com/office/drawing/2014/main" val="1690341046"/>
                    </a:ext>
                  </a:extLst>
                </a:gridCol>
                <a:gridCol w="661903">
                  <a:extLst>
                    <a:ext uri="{9D8B030D-6E8A-4147-A177-3AD203B41FA5}">
                      <a16:colId xmlns:a16="http://schemas.microsoft.com/office/drawing/2014/main" val="1413901070"/>
                    </a:ext>
                  </a:extLst>
                </a:gridCol>
                <a:gridCol w="661903">
                  <a:extLst>
                    <a:ext uri="{9D8B030D-6E8A-4147-A177-3AD203B41FA5}">
                      <a16:colId xmlns:a16="http://schemas.microsoft.com/office/drawing/2014/main" val="2159419732"/>
                    </a:ext>
                  </a:extLst>
                </a:gridCol>
                <a:gridCol w="661903">
                  <a:extLst>
                    <a:ext uri="{9D8B030D-6E8A-4147-A177-3AD203B41FA5}">
                      <a16:colId xmlns:a16="http://schemas.microsoft.com/office/drawing/2014/main" val="2673056988"/>
                    </a:ext>
                  </a:extLst>
                </a:gridCol>
                <a:gridCol w="661903">
                  <a:extLst>
                    <a:ext uri="{9D8B030D-6E8A-4147-A177-3AD203B41FA5}">
                      <a16:colId xmlns:a16="http://schemas.microsoft.com/office/drawing/2014/main" val="3706792454"/>
                    </a:ext>
                  </a:extLst>
                </a:gridCol>
              </a:tblGrid>
              <a:tr h="241865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  <a:latin typeface="Helvetica" pitchFamily="2" charset="0"/>
                        </a:rPr>
                        <a:t>Long-Term Growth Rate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29342"/>
                  </a:ext>
                </a:extLst>
              </a:tr>
              <a:tr h="279075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$57.74 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1.0%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1.5%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2.0%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2.5%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3.0%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846921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  <a:latin typeface="Helvetica" pitchFamily="2" charset="0"/>
                        </a:rPr>
                        <a:t>W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10.6%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60.89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66.32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72.37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79.16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86.85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121056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  <a:latin typeface="Helvetica" pitchFamily="2" charset="0"/>
                        </a:rPr>
                        <a:t>A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11.1%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54.48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59.30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64.65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70.62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77.32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12084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  <a:latin typeface="Helvetica" pitchFamily="2" charset="0"/>
                        </a:rPr>
                        <a:t>C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11.6%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48.68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52.99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57.74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A0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63.02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68.90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285237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  <a:latin typeface="Helvetica" pitchFamily="2" charset="0"/>
                        </a:rPr>
                        <a:t>C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12.1%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43.41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47.27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51.52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56.21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61.41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536987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12.6%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38.59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42.07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45.89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50.08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54.70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24181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35086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b="1" u="none" strike="noStrike" dirty="0">
                          <a:effectLst/>
                          <a:latin typeface="Helvetica" pitchFamily="2" charset="0"/>
                        </a:rPr>
                        <a:t>EBITDA Multiple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725110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$112.49 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11.2x 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11.7x 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12.2x 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12.7x 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13.2x 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592226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  <a:latin typeface="Helvetica" pitchFamily="2" charset="0"/>
                        </a:rPr>
                        <a:t>W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10.6%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106.44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112.52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118.60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124.68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130.76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539916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  <a:latin typeface="Helvetica" pitchFamily="2" charset="0"/>
                        </a:rPr>
                        <a:t>A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11.1%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103.58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109.54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115.51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121.48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127.45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13731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  <a:latin typeface="Helvetica" pitchFamily="2" charset="0"/>
                        </a:rPr>
                        <a:t>C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11.6%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100.77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106.63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112.49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A0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118.35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124.21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45975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  <a:latin typeface="Helvetica" pitchFamily="2" charset="0"/>
                        </a:rPr>
                        <a:t>C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12.1%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98.04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103.79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109.54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A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115.29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DC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121.05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190584"/>
                  </a:ext>
                </a:extLst>
              </a:tr>
              <a:tr h="241865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12.6%</a:t>
                      </a:r>
                      <a:endParaRPr lang="en-CA" sz="1000" b="0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55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95.36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101.01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  <a:latin typeface="Helvetica" pitchFamily="2" charset="0"/>
                        </a:rPr>
                        <a:t>106.65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112.30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 dirty="0">
                          <a:effectLst/>
                          <a:latin typeface="Helvetica" pitchFamily="2" charset="0"/>
                        </a:rPr>
                        <a:t>117.95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103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959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6E2ED-D2A6-6941-8636-7E519D50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25</a:t>
            </a:fld>
            <a:endParaRPr lang="en-US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1B2C6-91CC-D945-94EE-4704D23B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Barstool-Branded Retail Sportsbooks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26BFC30-EA54-A847-8D1E-725990CAD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08"/>
          <a:stretch/>
        </p:blipFill>
        <p:spPr>
          <a:xfrm>
            <a:off x="843872" y="1392015"/>
            <a:ext cx="10504256" cy="497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5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295CF-49E4-614F-9577-E6235D10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26</a:t>
            </a:fld>
            <a:endParaRPr lang="en-US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3B5D92-77FE-B74B-AFED-4037BCEF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Barstool Sportsbooks in Development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D1CB4E-C09E-3F43-97EC-D063D538C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5632" r="261"/>
          <a:stretch/>
        </p:blipFill>
        <p:spPr>
          <a:xfrm>
            <a:off x="896272" y="1392015"/>
            <a:ext cx="10372363" cy="497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8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D0AB5A-C64C-D845-831B-9390D33B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27</a:t>
            </a:fld>
            <a:endParaRPr lang="en-US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BCC86-74D8-1848-B07C-5E5E64E7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Improved Balance Sheet and Liquidity</a:t>
            </a:r>
          </a:p>
        </p:txBody>
      </p:sp>
      <p:pic>
        <p:nvPicPr>
          <p:cNvPr id="5" name="Picture 4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1646555-2973-7244-9A78-915353D46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38" r="532"/>
          <a:stretch/>
        </p:blipFill>
        <p:spPr>
          <a:xfrm>
            <a:off x="1043293" y="1392016"/>
            <a:ext cx="10105414" cy="497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4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286F7-479C-B049-9585-C4CCA594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28</a:t>
            </a:fld>
            <a:endParaRPr lang="en-US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42C021-2414-2F4C-9E1D-AC187F7CC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Upcoming Ballot Initiatives</a:t>
            </a:r>
          </a:p>
        </p:txBody>
      </p:sp>
      <p:pic>
        <p:nvPicPr>
          <p:cNvPr id="5" name="Picture 4" descr="Graphical user interface, website, timeline&#10;&#10;Description automatically generated">
            <a:extLst>
              <a:ext uri="{FF2B5EF4-FFF2-40B4-BE49-F238E27FC236}">
                <a16:creationId xmlns:a16="http://schemas.microsoft.com/office/drawing/2014/main" id="{080AA720-0019-6F49-8A6B-D3BF2E55D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54"/>
          <a:stretch/>
        </p:blipFill>
        <p:spPr>
          <a:xfrm>
            <a:off x="1093155" y="1392016"/>
            <a:ext cx="10005690" cy="497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2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6E214-15DC-9948-8A8B-F9B30D7F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Helvetica" pitchFamily="2" charset="0"/>
              </a:rPr>
              <a:t>3</a:t>
            </a:fld>
            <a:endParaRPr lang="en-US">
              <a:latin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B98DE7-4EF7-934F-998D-3C04B635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>
                <a:latin typeface="Helvetica" pitchFamily="2" charset="0"/>
              </a:rPr>
              <a:t>Company Overview</a:t>
            </a:r>
          </a:p>
        </p:txBody>
      </p:sp>
      <p:sp>
        <p:nvSpPr>
          <p:cNvPr id="6" name="Google Shape;86;p3">
            <a:extLst>
              <a:ext uri="{FF2B5EF4-FFF2-40B4-BE49-F238E27FC236}">
                <a16:creationId xmlns:a16="http://schemas.microsoft.com/office/drawing/2014/main" id="{09D70EAA-FAFD-E342-AE98-EA2DE1BBAC6E}"/>
              </a:ext>
            </a:extLst>
          </p:cNvPr>
          <p:cNvSpPr txBox="1"/>
          <p:nvPr/>
        </p:nvSpPr>
        <p:spPr>
          <a:xfrm>
            <a:off x="6199469" y="1355133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Valuation &amp; Share Performance</a:t>
            </a:r>
            <a:endParaRPr sz="1600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86;p3">
            <a:extLst>
              <a:ext uri="{FF2B5EF4-FFF2-40B4-BE49-F238E27FC236}">
                <a16:creationId xmlns:a16="http://schemas.microsoft.com/office/drawing/2014/main" id="{56C4E87C-E159-E845-BAA7-2114B9DE7949}"/>
              </a:ext>
            </a:extLst>
          </p:cNvPr>
          <p:cNvSpPr txBox="1"/>
          <p:nvPr/>
        </p:nvSpPr>
        <p:spPr>
          <a:xfrm>
            <a:off x="432981" y="1355133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Company Highlights</a:t>
            </a:r>
            <a:endParaRPr sz="1600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86;p3">
            <a:extLst>
              <a:ext uri="{FF2B5EF4-FFF2-40B4-BE49-F238E27FC236}">
                <a16:creationId xmlns:a16="http://schemas.microsoft.com/office/drawing/2014/main" id="{174DD190-00A3-8546-8467-3F7A1E2BFB7D}"/>
              </a:ext>
            </a:extLst>
          </p:cNvPr>
          <p:cNvSpPr txBox="1"/>
          <p:nvPr/>
        </p:nvSpPr>
        <p:spPr>
          <a:xfrm>
            <a:off x="432981" y="3747501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Revenue Segmentation</a:t>
            </a:r>
            <a:endParaRPr sz="1600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86;p3">
            <a:extLst>
              <a:ext uri="{FF2B5EF4-FFF2-40B4-BE49-F238E27FC236}">
                <a16:creationId xmlns:a16="http://schemas.microsoft.com/office/drawing/2014/main" id="{A1E55176-FFCE-B244-B899-A4036AE09364}"/>
              </a:ext>
            </a:extLst>
          </p:cNvPr>
          <p:cNvSpPr txBox="1"/>
          <p:nvPr/>
        </p:nvSpPr>
        <p:spPr>
          <a:xfrm>
            <a:off x="6199468" y="3743670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Stock Performance Relative to S&amp;P 500</a:t>
            </a:r>
            <a:endParaRPr sz="1600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4990BC3-4E9E-0E45-8C4A-D428F9AD7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513723"/>
              </p:ext>
            </p:extLst>
          </p:nvPr>
        </p:nvGraphicFramePr>
        <p:xfrm>
          <a:off x="432981" y="4107501"/>
          <a:ext cx="5580000" cy="2313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363BA98-F8B2-D54D-865F-1EC375DFBC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26365"/>
              </p:ext>
            </p:extLst>
          </p:nvPr>
        </p:nvGraphicFramePr>
        <p:xfrm>
          <a:off x="6199468" y="4103670"/>
          <a:ext cx="5580000" cy="2313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72A7E5CC-31FF-D544-9BFE-2C3788F17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459697"/>
              </p:ext>
            </p:extLst>
          </p:nvPr>
        </p:nvGraphicFramePr>
        <p:xfrm>
          <a:off x="7938225" y="1877832"/>
          <a:ext cx="210248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255">
                  <a:extLst>
                    <a:ext uri="{9D8B030D-6E8A-4147-A177-3AD203B41FA5}">
                      <a16:colId xmlns:a16="http://schemas.microsoft.com/office/drawing/2014/main" val="135576912"/>
                    </a:ext>
                  </a:extLst>
                </a:gridCol>
                <a:gridCol w="951230">
                  <a:extLst>
                    <a:ext uri="{9D8B030D-6E8A-4147-A177-3AD203B41FA5}">
                      <a16:colId xmlns:a16="http://schemas.microsoft.com/office/drawing/2014/main" val="3345525980"/>
                    </a:ext>
                  </a:extLst>
                </a:gridCol>
              </a:tblGrid>
              <a:tr h="19214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Ticker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PENN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23401"/>
                  </a:ext>
                </a:extLst>
              </a:tr>
              <a:tr h="19214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Stock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$67.17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836742"/>
                  </a:ext>
                </a:extLst>
              </a:tr>
              <a:tr h="19214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Market Cap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10.43B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012687"/>
                  </a:ext>
                </a:extLst>
              </a:tr>
              <a:tr h="19214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Enterprise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10.75B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489886"/>
                  </a:ext>
                </a:extLst>
              </a:tr>
              <a:tr h="19214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52-Week H/L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$76.62/$3.75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41539"/>
                  </a:ext>
                </a:extLst>
              </a:tr>
              <a:tr h="19214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Dividend Yield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361351"/>
                  </a:ext>
                </a:extLst>
              </a:tr>
              <a:tr h="19214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P/S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2.23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0397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115ABB-9F7B-E043-8442-E6DD655CB197}"/>
              </a:ext>
            </a:extLst>
          </p:cNvPr>
          <p:cNvSpPr txBox="1"/>
          <p:nvPr/>
        </p:nvSpPr>
        <p:spPr>
          <a:xfrm>
            <a:off x="432981" y="1715133"/>
            <a:ext cx="5559551" cy="19731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itchFamily="2" charset="0"/>
              </a:rPr>
              <a:t>Penn National Gaming, Inc. owns and manages gaming and racing properties, video gaming terminal operations, and offers live sports betting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itchFamily="2" charset="0"/>
              </a:rPr>
              <a:t>The company operates an interactive gaming (iGaming) division, which recently launched iCasino, an online casino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itchFamily="2" charset="0"/>
              </a:rPr>
              <a:t>Purchased 36% of Barstool Sports, Inc., a leading platform for digital sports, media and entertainment. Through the deal, it became Barstool Sports’ exclusive partner for up to 40 years.</a:t>
            </a:r>
          </a:p>
        </p:txBody>
      </p:sp>
    </p:spTree>
    <p:extLst>
      <p:ext uri="{BB962C8B-B14F-4D97-AF65-F5344CB8AC3E}">
        <p14:creationId xmlns:p14="http://schemas.microsoft.com/office/powerpoint/2010/main" val="2483645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6E214-15DC-9948-8A8B-F9B30D7F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Helvetica" pitchFamily="2" charset="0"/>
              </a:rPr>
              <a:t>4</a:t>
            </a:fld>
            <a:endParaRPr lang="en-US">
              <a:latin typeface="Helvetic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B98DE7-4EF7-934F-998D-3C04B635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A" dirty="0">
                <a:latin typeface="Helvetica" pitchFamily="2" charset="0"/>
              </a:rPr>
              <a:t>Management</a:t>
            </a:r>
          </a:p>
        </p:txBody>
      </p:sp>
      <p:sp>
        <p:nvSpPr>
          <p:cNvPr id="6" name="Google Shape;86;p3">
            <a:extLst>
              <a:ext uri="{FF2B5EF4-FFF2-40B4-BE49-F238E27FC236}">
                <a16:creationId xmlns:a16="http://schemas.microsoft.com/office/drawing/2014/main" id="{09D70EAA-FAFD-E342-AE98-EA2DE1BBAC6E}"/>
              </a:ext>
            </a:extLst>
          </p:cNvPr>
          <p:cNvSpPr txBox="1"/>
          <p:nvPr/>
        </p:nvSpPr>
        <p:spPr>
          <a:xfrm>
            <a:off x="6204531" y="1479001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Management Compensation</a:t>
            </a:r>
            <a:endParaRPr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86;p3">
            <a:extLst>
              <a:ext uri="{FF2B5EF4-FFF2-40B4-BE49-F238E27FC236}">
                <a16:creationId xmlns:a16="http://schemas.microsoft.com/office/drawing/2014/main" id="{56C4E87C-E159-E845-BAA7-2114B9DE7949}"/>
              </a:ext>
            </a:extLst>
          </p:cNvPr>
          <p:cNvSpPr txBox="1"/>
          <p:nvPr/>
        </p:nvSpPr>
        <p:spPr>
          <a:xfrm>
            <a:off x="432981" y="1479001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Senior Management</a:t>
            </a:r>
            <a:endParaRPr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0D453-635B-3544-A29E-27541FA8D206}"/>
              </a:ext>
            </a:extLst>
          </p:cNvPr>
          <p:cNvSpPr txBox="1"/>
          <p:nvPr/>
        </p:nvSpPr>
        <p:spPr>
          <a:xfrm>
            <a:off x="427919" y="1889801"/>
            <a:ext cx="5579999" cy="4108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Jay Snowden – President and Chief Executive Officer</a:t>
            </a:r>
          </a:p>
          <a:p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Prior to joining Penn National Gaming, was the Senior Vice President and General Manager of Caesars and Harrah’s in Atlantic City, New Jersey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Joined the company in October 2011 as Senior Vice President-Regional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Became Chief Operating Officer in January 2014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Became President and Chief Executive Officer in January 2020</a:t>
            </a:r>
          </a:p>
          <a:p>
            <a:endParaRPr lang="en-US" sz="1200" dirty="0">
              <a:latin typeface="Helvetica" pitchFamily="2" charset="0"/>
            </a:endParaRPr>
          </a:p>
          <a:p>
            <a:r>
              <a:rPr lang="en-US" sz="1200" b="1" dirty="0">
                <a:latin typeface="Helvetica" pitchFamily="2" charset="0"/>
              </a:rPr>
              <a:t>Todd George – Executive Vice President-Operations</a:t>
            </a:r>
          </a:p>
          <a:p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Held various management roles in the gambling industry throughout his career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General Manager at Hollywood Casino Corp since 2012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Joined Penn National Gaming in 2018 as Senior VP – Regional Operations</a:t>
            </a:r>
          </a:p>
          <a:p>
            <a:endParaRPr lang="en-US" sz="1200" b="1" dirty="0">
              <a:latin typeface="Helvetica" pitchFamily="2" charset="0"/>
            </a:endParaRPr>
          </a:p>
          <a:p>
            <a:r>
              <a:rPr lang="en-US" sz="1200" b="1" dirty="0">
                <a:latin typeface="Helvetica" pitchFamily="2" charset="0"/>
              </a:rPr>
              <a:t>David Williams – Chief Financial Officer &amp; Executive Vice President</a:t>
            </a:r>
          </a:p>
          <a:p>
            <a:endParaRPr lang="en-US" sz="500" b="1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Previously held the position of VP - Finance &amp; Corp. Controller at Filemaker Inc.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Joined Penn National Gaming in March 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657F0-2441-E546-8191-BE1625E58C2C}"/>
              </a:ext>
            </a:extLst>
          </p:cNvPr>
          <p:cNvSpPr txBox="1"/>
          <p:nvPr/>
        </p:nvSpPr>
        <p:spPr>
          <a:xfrm>
            <a:off x="6204530" y="1839001"/>
            <a:ext cx="5579999" cy="1985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200" b="1" dirty="0">
                <a:latin typeface="Helvetica" pitchFamily="2" charset="0"/>
              </a:rPr>
              <a:t>Compensation Structure</a:t>
            </a:r>
          </a:p>
          <a:p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Helvetica" pitchFamily="2" charset="0"/>
              </a:rPr>
              <a:t>Base Salary: </a:t>
            </a:r>
            <a:r>
              <a:rPr lang="en-US" sz="1200" dirty="0">
                <a:latin typeface="Helvetica" pitchFamily="2" charset="0"/>
              </a:rPr>
              <a:t>Benchmarked against 50</a:t>
            </a:r>
            <a:r>
              <a:rPr lang="en-US" sz="1200" baseline="30000" dirty="0">
                <a:latin typeface="Helvetica" pitchFamily="2" charset="0"/>
              </a:rPr>
              <a:t>th</a:t>
            </a:r>
            <a:r>
              <a:rPr lang="en-US" sz="1200" dirty="0">
                <a:latin typeface="Helvetica" pitchFamily="2" charset="0"/>
              </a:rPr>
              <a:t> percentile of the base executive salaries within the industry peers.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Helvetica" pitchFamily="2" charset="0"/>
              </a:rPr>
              <a:t>Short-Term Incentive: </a:t>
            </a:r>
            <a:r>
              <a:rPr lang="en-US" sz="1200" dirty="0">
                <a:latin typeface="Helvetica" pitchFamily="2" charset="0"/>
              </a:rPr>
              <a:t>To ensure achievement of carefully crafted short-term operational objectives. Provides cash incentive compensation based on company’s achievement of adjusted EBITDA targets.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Helvetica" pitchFamily="2" charset="0"/>
              </a:rPr>
              <a:t>Long-Term Incentive: </a:t>
            </a:r>
            <a:r>
              <a:rPr lang="en-US" sz="1200" dirty="0">
                <a:latin typeface="Helvetica" pitchFamily="2" charset="0"/>
              </a:rPr>
              <a:t>Awards equity compensation to help align executives’ interests with those of the shareholders. Motivates executives to strive for the long-term appreciation of shareholder value.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66A06-2C7E-C542-BFAD-191660B2E4E2}"/>
              </a:ext>
            </a:extLst>
          </p:cNvPr>
          <p:cNvSpPr txBox="1"/>
          <p:nvPr/>
        </p:nvSpPr>
        <p:spPr>
          <a:xfrm>
            <a:off x="12641344" y="81070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en-CA" dirty="0">
              <a:latin typeface="Helvetica" pitchFamily="2" charset="0"/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6038C44-B969-EB4A-A2B9-0B4ADAAEB1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7580226"/>
              </p:ext>
            </p:extLst>
          </p:nvPr>
        </p:nvGraphicFramePr>
        <p:xfrm>
          <a:off x="6204531" y="3893932"/>
          <a:ext cx="5579999" cy="2296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737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FF99-4193-4245-A715-A2743A11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Helvetica" pitchFamily="2" charset="0"/>
              </a:rPr>
              <a:t>Industry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81C2CA-BC9B-FB4B-88B0-37B5B5B6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53D6005F-5F1B-AA49-AFFD-126CE2874E5A}" type="slidenum">
              <a:rPr lang="en-US" smtClean="0">
                <a:latin typeface="Helvetica" pitchFamily="2" charset="0"/>
              </a:rPr>
              <a:t>5</a:t>
            </a:fld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5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>
                <a:latin typeface="Helvetica" pitchFamily="2" charset="0"/>
              </a:rPr>
              <a:pPr>
                <a:buClr>
                  <a:srgbClr val="000000"/>
                </a:buClr>
              </a:pPr>
              <a:t>6</a:t>
            </a:fld>
            <a:endParaRPr>
              <a:latin typeface="Helvetica" pitchFamily="2" charset="0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426800" y="1231598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Brick-and-Mortar Casino</a:t>
            </a:r>
            <a:endParaRPr sz="1600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6199331" y="1231598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600" dirty="0" err="1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iCasino</a:t>
            </a:r>
            <a:endParaRPr sz="1600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26799" y="1600185"/>
            <a:ext cx="5551739" cy="160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Casinos suffered in Q2 of 2020 when they were shut down across the country</a:t>
            </a: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" sz="5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Casino revenue was $9 billion in Q3 2020, up +294% from Q2</a:t>
            </a: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" sz="5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Global gambling reached $449.3 billion in 2018, expected to grow at a CAGR of 5.9% to nearly $565.4 billion by 2022</a:t>
            </a:r>
            <a:endParaRPr sz="13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213462" y="1510102"/>
            <a:ext cx="5551737" cy="179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Market size and value have grown from $53.7 billion in 2019 to expected $59.6 billion by end of 2020</a:t>
            </a: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" sz="5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Maintaining a CAGR of 11.5%, expected to reach $127.3 billion in 2027</a:t>
            </a: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" sz="5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Increase in 43% of daily online poker players</a:t>
            </a: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" sz="5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Increase of 255% first-time poker players compared to an average day – pre COVID-19</a:t>
            </a:r>
            <a:endParaRPr sz="13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26800" y="3233331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U.S. Gross Gaming Revenue</a:t>
            </a:r>
            <a:endParaRPr sz="1600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6199331" y="3233331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60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Sports Betting and iGaming Growth</a:t>
            </a:r>
            <a:endParaRPr sz="160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26807" y="421163"/>
            <a:ext cx="10165200" cy="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" sz="28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Brick-and-Mortar Casinos and </a:t>
            </a:r>
            <a:r>
              <a:rPr lang="en" sz="2800" dirty="0" err="1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iCasino</a:t>
            </a:r>
            <a:endParaRPr sz="1467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F245D-49CA-394C-B831-0EE94F4E0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" t="2361" r="3011" b="2884"/>
          <a:stretch/>
        </p:blipFill>
        <p:spPr>
          <a:xfrm>
            <a:off x="6185202" y="3613604"/>
            <a:ext cx="5570245" cy="274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15348-F941-9B44-BC8A-CF63ED0DEE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" t="4155" r="649" b="710"/>
          <a:stretch/>
        </p:blipFill>
        <p:spPr>
          <a:xfrm>
            <a:off x="581315" y="3607869"/>
            <a:ext cx="5425485" cy="27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7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8538999" y="4790316"/>
            <a:ext cx="295600" cy="2508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>
                <a:latin typeface="Helvetica" pitchFamily="2" charset="0"/>
              </a:rPr>
              <a:pPr>
                <a:buClr>
                  <a:srgbClr val="000000"/>
                </a:buClr>
              </a:pPr>
              <a:t>7</a:t>
            </a:fld>
            <a:endParaRPr>
              <a:latin typeface="Helvetica" pitchFamily="2" charset="0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26807" y="1613152"/>
            <a:ext cx="11352664" cy="162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Legalization across the U.S. will have a positive impact on market growth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" sz="5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Estimated to grow to $144.44 billion through 2020-2024, CAGR of 11% during the forecast period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" sz="5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Driving force of growth will be the increase in commercialization of sporting events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" sz="5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3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According to KPMG, the entire global sports market is estimated to be worth between $600-700 billion and its growth over values the GDP growth of some developing countries</a:t>
            </a:r>
            <a:endParaRPr sz="13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24327" y="3184109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60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Sports Betting Legalization Across U.S.</a:t>
            </a:r>
            <a:endParaRPr sz="160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6201951" y="3184109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600" dirty="0">
                <a:solidFill>
                  <a:schemeClr val="lt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U.S. Online Gambling Market Size ($B)</a:t>
            </a:r>
            <a:endParaRPr sz="1600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26807" y="421163"/>
            <a:ext cx="10165200" cy="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" sz="28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Sports Betting Market Outlook</a:t>
            </a:r>
            <a:endParaRPr sz="1467" dirty="0">
              <a:latin typeface="Helvetica" pitchFamily="2" charset="0"/>
            </a:endParaRPr>
          </a:p>
        </p:txBody>
      </p:sp>
      <p:sp>
        <p:nvSpPr>
          <p:cNvPr id="20" name="Google Shape;115;p20">
            <a:extLst>
              <a:ext uri="{FF2B5EF4-FFF2-40B4-BE49-F238E27FC236}">
                <a16:creationId xmlns:a16="http://schemas.microsoft.com/office/drawing/2014/main" id="{21738867-131A-7E45-A6D8-9D22610AB620}"/>
              </a:ext>
            </a:extLst>
          </p:cNvPr>
          <p:cNvSpPr txBox="1"/>
          <p:nvPr/>
        </p:nvSpPr>
        <p:spPr>
          <a:xfrm>
            <a:off x="426807" y="1253152"/>
            <a:ext cx="11352664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60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Sports Betting Legalization Across U.S.</a:t>
            </a:r>
            <a:endParaRPr sz="160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98;p19">
            <a:extLst>
              <a:ext uri="{FF2B5EF4-FFF2-40B4-BE49-F238E27FC236}">
                <a16:creationId xmlns:a16="http://schemas.microsoft.com/office/drawing/2014/main" id="{AED5E044-F583-DD48-8DC9-BABCF8CC4C13}"/>
              </a:ext>
            </a:extLst>
          </p:cNvPr>
          <p:cNvSpPr txBox="1">
            <a:spLocks/>
          </p:cNvSpPr>
          <p:nvPr/>
        </p:nvSpPr>
        <p:spPr>
          <a:xfrm>
            <a:off x="11385331" y="6387088"/>
            <a:ext cx="394000" cy="33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>
            <a:defPPr>
              <a:defRPr lang="en-US"/>
            </a:defPPr>
            <a:lvl1pPr marL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lvl="1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lvl="2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lvl="3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lvl="4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lvl="5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lvl="6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lvl="7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lvl="8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smtClean="0">
                <a:latin typeface="Helvetica" pitchFamily="2" charset="0"/>
              </a:rPr>
              <a:pPr>
                <a:buClr>
                  <a:srgbClr val="000000"/>
                </a:buClr>
              </a:pPr>
              <a:t>7</a:t>
            </a:fld>
            <a:endParaRPr lang="en">
              <a:latin typeface="Helvetica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930DCE-5D43-9842-9217-DF0359FE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7" y="3598700"/>
            <a:ext cx="5577381" cy="2647029"/>
          </a:xfrm>
          <a:prstGeom prst="rect">
            <a:avLst/>
          </a:prstGeom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2C0E456A-4B6C-9A4C-A931-7795543054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3940524"/>
              </p:ext>
            </p:extLst>
          </p:nvPr>
        </p:nvGraphicFramePr>
        <p:xfrm>
          <a:off x="6201951" y="3544110"/>
          <a:ext cx="5577380" cy="2842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6372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538999" y="4790316"/>
            <a:ext cx="295600" cy="2508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>
                <a:latin typeface="Helvetica" pitchFamily="2" charset="0"/>
              </a:rPr>
              <a:pPr>
                <a:buClr>
                  <a:srgbClr val="000000"/>
                </a:buClr>
              </a:pPr>
              <a:t>8</a:t>
            </a:fld>
            <a:endParaRPr>
              <a:latin typeface="Helvetica" pitchFamily="2" charset="0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26807" y="1206500"/>
            <a:ext cx="11352664" cy="166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285750" indent="-2857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Consumer Discretionary sector tends to underperform in times of economic uncertainty</a:t>
            </a:r>
          </a:p>
          <a:p>
            <a:pPr marL="285750" indent="-2857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" sz="5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As a result of the pandemic the unemployment rate rose to around 11.1% in June 2020 and was at 6.9% in October</a:t>
            </a:r>
          </a:p>
          <a:p>
            <a:pPr marL="285750" indent="-2857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" sz="5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According to McKinsey and Company, about 75% of the $8.5 billion in 2030 will have both mobile and Internet access</a:t>
            </a:r>
          </a:p>
          <a:p>
            <a:pPr marL="285750" indent="-2857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" sz="5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Social media is important, research from McKinsey and Company shows social media has a strong influence on purchase decisions: across product categories, on average 26% of purchases were triggered through social media</a:t>
            </a:r>
            <a:endParaRPr sz="1400" dirty="0"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26807" y="2870625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467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U.S. Consumer Confidence Index</a:t>
            </a:r>
            <a:endParaRPr sz="1467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26807" y="421163"/>
            <a:ext cx="10165200" cy="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" sz="280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Consumer Demographics</a:t>
            </a:r>
            <a:endParaRPr sz="1467">
              <a:latin typeface="Helvetica" pitchFamily="2" charset="0"/>
            </a:endParaRPr>
          </a:p>
        </p:txBody>
      </p:sp>
      <p:sp>
        <p:nvSpPr>
          <p:cNvPr id="22" name="Google Shape;98;p19">
            <a:extLst>
              <a:ext uri="{FF2B5EF4-FFF2-40B4-BE49-F238E27FC236}">
                <a16:creationId xmlns:a16="http://schemas.microsoft.com/office/drawing/2014/main" id="{EE0783CD-49A2-F241-9DA3-A21EF9F27768}"/>
              </a:ext>
            </a:extLst>
          </p:cNvPr>
          <p:cNvSpPr txBox="1">
            <a:spLocks/>
          </p:cNvSpPr>
          <p:nvPr/>
        </p:nvSpPr>
        <p:spPr>
          <a:xfrm>
            <a:off x="11385331" y="6387088"/>
            <a:ext cx="394000" cy="33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>
            <a:defPPr>
              <a:defRPr lang="en-US"/>
            </a:defPPr>
            <a:lvl1pPr marL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lvl="1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lvl="2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lvl="3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lvl="4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lvl="5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lvl="6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lvl="7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lvl="8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smtClean="0">
                <a:latin typeface="Helvetica" pitchFamily="2" charset="0"/>
              </a:rPr>
              <a:pPr>
                <a:buClr>
                  <a:srgbClr val="000000"/>
                </a:buClr>
              </a:pPr>
              <a:t>8</a:t>
            </a:fld>
            <a:endParaRPr lang="en">
              <a:latin typeface="Helvetica" pitchFamily="2" charset="0"/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B33EBB7-D6D1-DE44-B4A7-36B52F6AA6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865235"/>
              </p:ext>
            </p:extLst>
          </p:nvPr>
        </p:nvGraphicFramePr>
        <p:xfrm>
          <a:off x="426807" y="3230625"/>
          <a:ext cx="5580000" cy="3156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2AA9AE0-1335-B042-970A-8E0C7E87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66" y="3483225"/>
            <a:ext cx="5501930" cy="2623154"/>
          </a:xfrm>
          <a:prstGeom prst="rect">
            <a:avLst/>
          </a:prstGeom>
        </p:spPr>
      </p:pic>
      <p:sp>
        <p:nvSpPr>
          <p:cNvPr id="20" name="Google Shape;127;p21">
            <a:extLst>
              <a:ext uri="{FF2B5EF4-FFF2-40B4-BE49-F238E27FC236}">
                <a16:creationId xmlns:a16="http://schemas.microsoft.com/office/drawing/2014/main" id="{AB1BFD54-140F-8347-893E-1D58CF8D420F}"/>
              </a:ext>
            </a:extLst>
          </p:cNvPr>
          <p:cNvSpPr txBox="1"/>
          <p:nvPr/>
        </p:nvSpPr>
        <p:spPr>
          <a:xfrm>
            <a:off x="6199331" y="2870625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467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Consumer </a:t>
            </a:r>
            <a:r>
              <a:rPr lang="en" sz="1467" dirty="0" err="1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Behaviour</a:t>
            </a:r>
            <a:r>
              <a:rPr lang="en" sz="1467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 Trends</a:t>
            </a:r>
            <a:endParaRPr sz="1467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21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8538999" y="4790316"/>
            <a:ext cx="295600" cy="2508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>
                <a:latin typeface="Helvetica" pitchFamily="2" charset="0"/>
              </a:rPr>
              <a:pPr>
                <a:buClr>
                  <a:srgbClr val="000000"/>
                </a:buClr>
              </a:pPr>
              <a:t>9</a:t>
            </a:fld>
            <a:endParaRPr>
              <a:latin typeface="Helvetica" pitchFamily="2" charset="0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426807" y="1299986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60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Sports Betting</a:t>
            </a:r>
            <a:endParaRPr sz="160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6199471" y="1299986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60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Casinos</a:t>
            </a:r>
            <a:endParaRPr sz="160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26807" y="1647287"/>
            <a:ext cx="5580000" cy="1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Major competitors: DraftKings, FanDuel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Predicted to become market leader with 33% market share in future years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Large growth potential as a result from deal with Barstool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Reach of 48% of millennial and Gen X men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Launched the Barstool Sportsbook app, released in Pennsylvania, topped the app store</a:t>
            </a:r>
            <a:endParaRPr lang="en-CA" sz="12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Plans to launch the app in all states where sports betting is legal by 2021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The app had 24,000 downloads / day in its debut weekend</a:t>
            </a:r>
            <a:endParaRPr sz="1200" dirty="0"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6199471" y="1659986"/>
            <a:ext cx="5580000" cy="1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Major Competitors: Boyd, Caesars Entertainment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Has the most momentum in the industry right now with a market cap of now USD 11.2 billion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First major gaming company to launch a REIT,  providing more operating leverage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Current geography: 43 operating facilities in the U.S.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Regional casinos can be predicted to bounce back from COVID-19 fast due to their performance after great recession</a:t>
            </a:r>
            <a:endParaRPr sz="1200" dirty="0">
              <a:solidFill>
                <a:schemeClr val="dk1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199471" y="3511686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2008 Recession Recovery</a:t>
            </a:r>
            <a:endParaRPr sz="1600" dirty="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26807" y="3511686"/>
            <a:ext cx="5580000" cy="360000"/>
          </a:xfrm>
          <a:prstGeom prst="rect">
            <a:avLst/>
          </a:prstGeom>
          <a:solidFill>
            <a:srgbClr val="005494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600">
                <a:solidFill>
                  <a:srgbClr val="FFFFFF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Retail Sports Betting Handle by Age</a:t>
            </a:r>
            <a:endParaRPr sz="1600">
              <a:solidFill>
                <a:srgbClr val="FFFFFF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426807" y="421163"/>
            <a:ext cx="10165200" cy="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" sz="2800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Competitive Positioning</a:t>
            </a:r>
            <a:endParaRPr sz="1467">
              <a:latin typeface="Helvetica" pitchFamily="2" charset="0"/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8009858-7149-3D4A-9FB8-DEE963781F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7098321"/>
              </p:ext>
            </p:extLst>
          </p:nvPr>
        </p:nvGraphicFramePr>
        <p:xfrm>
          <a:off x="6199471" y="3909786"/>
          <a:ext cx="5580000" cy="247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DE6690F5-A3C8-C54D-98DD-624C37788A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4204225"/>
              </p:ext>
            </p:extLst>
          </p:nvPr>
        </p:nvGraphicFramePr>
        <p:xfrm>
          <a:off x="426806" y="3909786"/>
          <a:ext cx="5579999" cy="247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Google Shape;98;p19">
            <a:extLst>
              <a:ext uri="{FF2B5EF4-FFF2-40B4-BE49-F238E27FC236}">
                <a16:creationId xmlns:a16="http://schemas.microsoft.com/office/drawing/2014/main" id="{EA832E8E-8518-CF49-BDDF-37FF6589740F}"/>
              </a:ext>
            </a:extLst>
          </p:cNvPr>
          <p:cNvSpPr txBox="1">
            <a:spLocks/>
          </p:cNvSpPr>
          <p:nvPr/>
        </p:nvSpPr>
        <p:spPr>
          <a:xfrm>
            <a:off x="11385331" y="6387088"/>
            <a:ext cx="394000" cy="33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>
            <a:defPPr>
              <a:defRPr lang="en-US"/>
            </a:defPPr>
            <a:lvl1pPr marL="0" lvl="0" indent="0" algn="r" defTabSz="914400" rtl="0" eaLnBrk="1" latinLnBrk="0" hangingPunct="1">
              <a:spcBef>
                <a:spcPts val="0"/>
              </a:spcBef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lvl="1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lvl="2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lvl="3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lvl="4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lvl="5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lvl="6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lvl="7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lvl="8" indent="0" algn="r" defTabSz="914400" rtl="0" eaLnBrk="1" latinLnBrk="0" hangingPunct="1">
              <a:spcBef>
                <a:spcPts val="0"/>
              </a:spcBef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smtClean="0">
                <a:latin typeface="Helvetica" pitchFamily="2" charset="0"/>
              </a:rPr>
              <a:pPr>
                <a:buClr>
                  <a:srgbClr val="000000"/>
                </a:buClr>
              </a:pPr>
              <a:t>9</a:t>
            </a:fld>
            <a:endParaRPr lang="en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11727"/>
      </p:ext>
    </p:extLst>
  </p:cSld>
  <p:clrMapOvr>
    <a:masterClrMapping/>
  </p:clrMapOvr>
</p:sld>
</file>

<file path=ppt/theme/theme1.xml><?xml version="1.0" encoding="utf-8"?>
<a:theme xmlns:a="http://schemas.openxmlformats.org/drawingml/2006/main" name="1_RIG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7" id="{D2CC6B0F-ADA7-6140-B20E-DD115EA2EE3A}" vid="{4A747B05-EE63-2E48-9F91-AE64674CD1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2396</Words>
  <Application>Microsoft Office PowerPoint</Application>
  <PresentationFormat>Widescreen</PresentationFormat>
  <Paragraphs>764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Helvetica</vt:lpstr>
      <vt:lpstr>Helvetica Neue</vt:lpstr>
      <vt:lpstr>1_RIG TEMPLATE</vt:lpstr>
      <vt:lpstr>PowerPoint Presentation</vt:lpstr>
      <vt:lpstr>Company Overview</vt:lpstr>
      <vt:lpstr>Company Overview</vt:lpstr>
      <vt:lpstr>Management</vt:lpstr>
      <vt:lpstr>Industry Analysis</vt:lpstr>
      <vt:lpstr>PowerPoint Presentation</vt:lpstr>
      <vt:lpstr>PowerPoint Presentation</vt:lpstr>
      <vt:lpstr>PowerPoint Presentation</vt:lpstr>
      <vt:lpstr>PowerPoint Presentation</vt:lpstr>
      <vt:lpstr>Investment Thesis</vt:lpstr>
      <vt:lpstr>PowerPoint Presentation</vt:lpstr>
      <vt:lpstr>PowerPoint Presentation</vt:lpstr>
      <vt:lpstr>Investment Thesis I – Barstool Sports</vt:lpstr>
      <vt:lpstr>Investment Thesis II – Omni-Channel Strategy</vt:lpstr>
      <vt:lpstr>Valuation</vt:lpstr>
      <vt:lpstr>Comparables Table</vt:lpstr>
      <vt:lpstr>Discounted Cash Flow</vt:lpstr>
      <vt:lpstr>Discounted Cash Flow</vt:lpstr>
      <vt:lpstr>Risks, Mitigations and Catalysts</vt:lpstr>
      <vt:lpstr>PowerPoint Presentation</vt:lpstr>
      <vt:lpstr>Recommendation</vt:lpstr>
      <vt:lpstr>Recommendation</vt:lpstr>
      <vt:lpstr>Appendix</vt:lpstr>
      <vt:lpstr>Discounted Cash Flow – Net Debt and Dilutive Shares</vt:lpstr>
      <vt:lpstr>Barstool-Branded Retail Sportsbooks</vt:lpstr>
      <vt:lpstr>Barstool Sportsbooks in Development</vt:lpstr>
      <vt:lpstr>Improved Balance Sheet and Liquidity</vt:lpstr>
      <vt:lpstr>Upcoming Ballot Initiatives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Joshua DeSousa</cp:lastModifiedBy>
  <cp:revision>208</cp:revision>
  <dcterms:created xsi:type="dcterms:W3CDTF">2017-09-10T00:41:49Z</dcterms:created>
  <dcterms:modified xsi:type="dcterms:W3CDTF">2021-12-04T00:20:39Z</dcterms:modified>
</cp:coreProperties>
</file>